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8" r:id="rId3"/>
    <p:sldId id="257" r:id="rId4"/>
    <p:sldId id="259" r:id="rId5"/>
    <p:sldId id="260" r:id="rId6"/>
    <p:sldId id="261" r:id="rId7"/>
    <p:sldId id="266" r:id="rId8"/>
    <p:sldId id="263" r:id="rId9"/>
    <p:sldId id="267" r:id="rId10"/>
    <p:sldId id="264" r:id="rId11"/>
    <p:sldId id="268" r:id="rId12"/>
    <p:sldId id="265" r:id="rId13"/>
    <p:sldId id="270" r:id="rId14"/>
    <p:sldId id="269" r:id="rId15"/>
    <p:sldId id="262" r:id="rId16"/>
    <p:sldId id="274" r:id="rId17"/>
    <p:sldId id="271" r:id="rId18"/>
    <p:sldId id="272" r:id="rId19"/>
    <p:sldId id="273"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91"/>
    <p:restoredTop sz="86650"/>
  </p:normalViewPr>
  <p:slideViewPr>
    <p:cSldViewPr snapToGrid="0">
      <p:cViewPr>
        <p:scale>
          <a:sx n="120" d="100"/>
          <a:sy n="120" d="100"/>
        </p:scale>
        <p:origin x="19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C1A2F6-7990-C84E-BAE5-6E5D8C753C4C}" type="datetimeFigureOut">
              <a:rPr lang="en-US" smtClean="0"/>
              <a:t>7/26/23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E0E49-4C15-854C-901C-EE7809CE342F}" type="slidenum">
              <a:rPr lang="en-US" smtClean="0"/>
              <a:t>‹#›</a:t>
            </a:fld>
            <a:endParaRPr lang="en-US"/>
          </a:p>
        </p:txBody>
      </p:sp>
    </p:spTree>
    <p:extLst>
      <p:ext uri="{BB962C8B-B14F-4D97-AF65-F5344CB8AC3E}">
        <p14:creationId xmlns:p14="http://schemas.microsoft.com/office/powerpoint/2010/main" val="20717545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FFFFFF"/>
                </a:solidFill>
                <a:effectLst/>
                <a:latin typeface="SF Pro Text"/>
              </a:rPr>
              <a:t>To run </a:t>
            </a:r>
            <a:r>
              <a:rPr lang="en-US" b="0" i="0" dirty="0" err="1">
                <a:solidFill>
                  <a:srgbClr val="FFFFFF"/>
                </a:solidFill>
                <a:effectLst/>
                <a:latin typeface="SF Pro Text"/>
              </a:rPr>
              <a:t>scRNAseqApp</a:t>
            </a:r>
            <a:r>
              <a:rPr lang="en-US" b="0" i="0" dirty="0">
                <a:solidFill>
                  <a:srgbClr val="FFFFFF"/>
                </a:solidFill>
                <a:effectLst/>
                <a:latin typeface="SF Pro Text"/>
              </a:rPr>
              <a:t>, you need to first create a directory which contains the required files.</a:t>
            </a:r>
          </a:p>
          <a:p>
            <a:pPr algn="l"/>
            <a:r>
              <a:rPr lang="en-US" b="1" i="0" dirty="0">
                <a:solidFill>
                  <a:srgbClr val="FFFFFF"/>
                </a:solidFill>
                <a:effectLst/>
                <a:latin typeface="SF Pro Text"/>
              </a:rPr>
              <a:t>Arguments</a:t>
            </a:r>
          </a:p>
          <a:p>
            <a:r>
              <a:rPr lang="en-US" sz="1800" dirty="0" err="1">
                <a:effectLst/>
                <a:latin typeface="SF Pro Text"/>
              </a:rPr>
              <a:t>app_path</a:t>
            </a:r>
            <a:r>
              <a:rPr lang="en-US" sz="1800" dirty="0" err="1">
                <a:solidFill>
                  <a:srgbClr val="FFFFFF"/>
                </a:solidFill>
                <a:effectLst/>
                <a:latin typeface="SF Pro Text"/>
              </a:rPr>
              <a:t>path</a:t>
            </a:r>
            <a:r>
              <a:rPr lang="en-US" sz="1800" dirty="0">
                <a:solidFill>
                  <a:srgbClr val="FFFFFF"/>
                </a:solidFill>
                <a:effectLst/>
                <a:latin typeface="SF Pro Text"/>
              </a:rPr>
              <a:t>, a directory where do you want to create the app</a:t>
            </a:r>
          </a:p>
          <a:p>
            <a:r>
              <a:rPr lang="en-US" sz="1800" dirty="0" err="1">
                <a:effectLst/>
                <a:latin typeface="SF Pro Text"/>
              </a:rPr>
              <a:t>root</a:t>
            </a:r>
            <a:r>
              <a:rPr lang="en-US" sz="1800" dirty="0" err="1">
                <a:solidFill>
                  <a:srgbClr val="FFFFFF"/>
                </a:solidFill>
                <a:effectLst/>
                <a:latin typeface="SF Pro Text"/>
              </a:rPr>
              <a:t>character</a:t>
            </a:r>
            <a:r>
              <a:rPr lang="en-US" sz="1800" dirty="0">
                <a:solidFill>
                  <a:srgbClr val="FFFFFF"/>
                </a:solidFill>
                <a:effectLst/>
                <a:latin typeface="SF Pro Text"/>
              </a:rPr>
              <a:t>(1), the user name for administrator</a:t>
            </a:r>
          </a:p>
          <a:p>
            <a:r>
              <a:rPr lang="en-US" sz="1800" dirty="0" err="1">
                <a:effectLst/>
                <a:latin typeface="SF Pro Text"/>
              </a:rPr>
              <a:t>password</a:t>
            </a:r>
            <a:r>
              <a:rPr lang="en-US" sz="1800" dirty="0" err="1">
                <a:solidFill>
                  <a:srgbClr val="FFFFFF"/>
                </a:solidFill>
                <a:effectLst/>
                <a:latin typeface="SF Pro Text"/>
              </a:rPr>
              <a:t>character</a:t>
            </a:r>
            <a:r>
              <a:rPr lang="en-US" sz="1800" dirty="0">
                <a:solidFill>
                  <a:srgbClr val="FFFFFF"/>
                </a:solidFill>
                <a:effectLst/>
                <a:latin typeface="SF Pro Text"/>
              </a:rPr>
              <a:t>(1), the password for administrator</a:t>
            </a:r>
          </a:p>
          <a:p>
            <a:r>
              <a:rPr lang="en-US" sz="1800" dirty="0" err="1">
                <a:effectLst/>
                <a:latin typeface="SF Pro Text"/>
              </a:rPr>
              <a:t>datafolder</a:t>
            </a:r>
            <a:r>
              <a:rPr lang="en-US" sz="1800" dirty="0" err="1">
                <a:solidFill>
                  <a:srgbClr val="FFFFFF"/>
                </a:solidFill>
                <a:effectLst/>
                <a:latin typeface="SF Pro Text"/>
              </a:rPr>
              <a:t>the</a:t>
            </a:r>
            <a:r>
              <a:rPr lang="en-US" sz="1800" dirty="0">
                <a:solidFill>
                  <a:srgbClr val="FFFFFF"/>
                </a:solidFill>
                <a:effectLst/>
                <a:latin typeface="SF Pro Text"/>
              </a:rPr>
              <a:t> folder where saved the dataset for the app</a:t>
            </a:r>
          </a:p>
          <a:p>
            <a:r>
              <a:rPr lang="en-US" sz="1800" dirty="0" err="1">
                <a:effectLst/>
                <a:latin typeface="SF Pro Text"/>
              </a:rPr>
              <a:t>overwrite</a:t>
            </a:r>
            <a:r>
              <a:rPr lang="en-US" sz="1800" dirty="0" err="1">
                <a:solidFill>
                  <a:srgbClr val="FFFFFF"/>
                </a:solidFill>
                <a:effectLst/>
                <a:latin typeface="SF Pro Text"/>
              </a:rPr>
              <a:t>logical</a:t>
            </a:r>
            <a:r>
              <a:rPr lang="en-US" sz="1800" dirty="0">
                <a:solidFill>
                  <a:srgbClr val="FFFFFF"/>
                </a:solidFill>
                <a:effectLst/>
                <a:latin typeface="SF Pro Text"/>
              </a:rPr>
              <a:t>(1), overwrite the </a:t>
            </a:r>
            <a:r>
              <a:rPr lang="en-US" sz="1800" dirty="0" err="1">
                <a:solidFill>
                  <a:srgbClr val="FFFFFF"/>
                </a:solidFill>
                <a:effectLst/>
                <a:latin typeface="SF Pro Text"/>
              </a:rPr>
              <a:t>app_path</a:t>
            </a:r>
            <a:r>
              <a:rPr lang="en-US" sz="1800" dirty="0">
                <a:solidFill>
                  <a:srgbClr val="FFFFFF"/>
                </a:solidFill>
                <a:effectLst/>
                <a:latin typeface="SF Pro Text"/>
              </a:rPr>
              <a:t> if there is a project.</a:t>
            </a:r>
          </a:p>
          <a:p>
            <a:r>
              <a:rPr lang="en-US" sz="1800" dirty="0" err="1">
                <a:effectLst/>
                <a:latin typeface="SF Pro Text"/>
              </a:rPr>
              <a:t>app_title</a:t>
            </a:r>
            <a:r>
              <a:rPr lang="en-US" sz="1800" dirty="0">
                <a:effectLst/>
                <a:latin typeface="SF Pro Text"/>
              </a:rPr>
              <a:t>, </a:t>
            </a:r>
            <a:r>
              <a:rPr lang="en-US" sz="1800" dirty="0" err="1">
                <a:effectLst/>
                <a:latin typeface="SF Pro Text"/>
              </a:rPr>
              <a:t>app_description</a:t>
            </a:r>
            <a:r>
              <a:rPr lang="en-US" sz="1800" dirty="0" err="1">
                <a:solidFill>
                  <a:srgbClr val="FFFFFF"/>
                </a:solidFill>
                <a:effectLst/>
                <a:latin typeface="SF Pro Text"/>
              </a:rPr>
              <a:t>character</a:t>
            </a:r>
            <a:r>
              <a:rPr lang="en-US" sz="1800" dirty="0">
                <a:solidFill>
                  <a:srgbClr val="FFFFFF"/>
                </a:solidFill>
                <a:effectLst/>
                <a:latin typeface="SF Pro Text"/>
              </a:rPr>
              <a:t>(1). The title and description of the home page.</a:t>
            </a:r>
          </a:p>
          <a:p>
            <a:br>
              <a:rPr lang="en-US" dirty="0"/>
            </a:br>
            <a:endParaRPr lang="en-US" dirty="0"/>
          </a:p>
        </p:txBody>
      </p:sp>
      <p:sp>
        <p:nvSpPr>
          <p:cNvPr id="4" name="Slide Number Placeholder 3"/>
          <p:cNvSpPr>
            <a:spLocks noGrp="1"/>
          </p:cNvSpPr>
          <p:nvPr>
            <p:ph type="sldNum" sz="quarter" idx="5"/>
          </p:nvPr>
        </p:nvSpPr>
        <p:spPr/>
        <p:txBody>
          <a:bodyPr/>
          <a:lstStyle/>
          <a:p>
            <a:fld id="{DFDE0E49-4C15-854C-901C-EE7809CE342F}" type="slidenum">
              <a:rPr lang="en-US" smtClean="0"/>
              <a:t>16</a:t>
            </a:fld>
            <a:endParaRPr lang="en-US"/>
          </a:p>
        </p:txBody>
      </p:sp>
    </p:spTree>
    <p:extLst>
      <p:ext uri="{BB962C8B-B14F-4D97-AF65-F5344CB8AC3E}">
        <p14:creationId xmlns:p14="http://schemas.microsoft.com/office/powerpoint/2010/main" val="30573240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FFFFFF"/>
                </a:solidFill>
                <a:effectLst/>
                <a:latin typeface="SF Pro Text"/>
              </a:rPr>
              <a:t>Create a dataset Create a dataset from a Seurat object. The function will try to find the markers in the </a:t>
            </a:r>
            <a:r>
              <a:rPr lang="en-US" b="0" i="0" dirty="0" err="1">
                <a:solidFill>
                  <a:srgbClr val="FFFFFF"/>
                </a:solidFill>
                <a:effectLst/>
                <a:latin typeface="SF Pro Text"/>
              </a:rPr>
              <a:t>Misc</a:t>
            </a:r>
            <a:r>
              <a:rPr lang="en-US" b="0" i="0" dirty="0">
                <a:solidFill>
                  <a:srgbClr val="FFFFFF"/>
                </a:solidFill>
                <a:effectLst/>
                <a:latin typeface="SF Pro Text"/>
              </a:rPr>
              <a:t> data named as 'markers'. The </a:t>
            </a:r>
            <a:r>
              <a:rPr lang="en-US" b="0" i="0" dirty="0" err="1">
                <a:solidFill>
                  <a:srgbClr val="FFFFFF"/>
                </a:solidFill>
                <a:effectLst/>
                <a:latin typeface="SF Pro Text"/>
              </a:rPr>
              <a:t>misc</a:t>
            </a:r>
            <a:r>
              <a:rPr lang="en-US" b="0" i="0" dirty="0">
                <a:solidFill>
                  <a:srgbClr val="FFFFFF"/>
                </a:solidFill>
                <a:effectLst/>
                <a:latin typeface="SF Pro Text"/>
              </a:rPr>
              <a:t> data should be output of function </a:t>
            </a:r>
            <a:r>
              <a:rPr lang="en-US" dirty="0" err="1"/>
              <a:t>FindAllMarkers</a:t>
            </a:r>
            <a:r>
              <a:rPr lang="en-US" b="0" i="0" dirty="0">
                <a:solidFill>
                  <a:srgbClr val="FFFFFF"/>
                </a:solidFill>
                <a:effectLst/>
                <a:latin typeface="SF Pro Text"/>
              </a:rPr>
              <a:t>.</a:t>
            </a:r>
          </a:p>
          <a:p>
            <a:endParaRPr lang="en-US" b="0" i="0" dirty="0">
              <a:solidFill>
                <a:srgbClr val="FFFFFF"/>
              </a:solidFill>
              <a:effectLst/>
              <a:latin typeface="SF Pro Text"/>
            </a:endParaRPr>
          </a:p>
          <a:p>
            <a:pPr algn="l"/>
            <a:r>
              <a:rPr lang="en-US" b="1" i="0" dirty="0">
                <a:solidFill>
                  <a:srgbClr val="FFFFFF"/>
                </a:solidFill>
                <a:effectLst/>
                <a:latin typeface="SF Pro Text"/>
              </a:rPr>
              <a:t>Arguments</a:t>
            </a:r>
          </a:p>
          <a:p>
            <a:r>
              <a:rPr lang="en-US" sz="1800" dirty="0" err="1">
                <a:effectLst/>
                <a:latin typeface="SF Pro Text"/>
              </a:rPr>
              <a:t>appconf</a:t>
            </a:r>
            <a:r>
              <a:rPr lang="en-US" sz="1800" dirty="0" err="1">
                <a:solidFill>
                  <a:srgbClr val="FFFFFF"/>
                </a:solidFill>
                <a:effectLst/>
                <a:latin typeface="SF Pro Text"/>
              </a:rPr>
              <a:t>a</a:t>
            </a:r>
            <a:r>
              <a:rPr lang="en-US" sz="1800" dirty="0">
                <a:solidFill>
                  <a:srgbClr val="FFFFFF"/>
                </a:solidFill>
                <a:effectLst/>
                <a:latin typeface="SF Pro Text"/>
              </a:rPr>
              <a:t> list object represent the information about the dataset</a:t>
            </a:r>
          </a:p>
          <a:p>
            <a:r>
              <a:rPr lang="en-US" sz="1800" dirty="0" err="1">
                <a:effectLst/>
                <a:latin typeface="SF Pro Text"/>
              </a:rPr>
              <a:t>seu</a:t>
            </a:r>
            <a:r>
              <a:rPr lang="en-US" sz="1800" dirty="0" err="1">
                <a:solidFill>
                  <a:srgbClr val="FFFFFF"/>
                </a:solidFill>
                <a:effectLst/>
                <a:latin typeface="SF Pro Text"/>
              </a:rPr>
              <a:t>a</a:t>
            </a:r>
            <a:r>
              <a:rPr lang="en-US" sz="1800" dirty="0">
                <a:solidFill>
                  <a:srgbClr val="FFFFFF"/>
                </a:solidFill>
                <a:effectLst/>
                <a:latin typeface="SF Pro Text"/>
              </a:rPr>
              <a:t> Seurat object</a:t>
            </a:r>
          </a:p>
          <a:p>
            <a:r>
              <a:rPr lang="en-US" sz="1800" dirty="0" err="1">
                <a:effectLst/>
                <a:latin typeface="SF Pro Text"/>
              </a:rPr>
              <a:t>config</a:t>
            </a:r>
            <a:r>
              <a:rPr lang="en-US" sz="1800" dirty="0" err="1">
                <a:solidFill>
                  <a:srgbClr val="FFFFFF"/>
                </a:solidFill>
                <a:effectLst/>
                <a:latin typeface="SF Pro Text"/>
              </a:rPr>
              <a:t>config</a:t>
            </a:r>
            <a:r>
              <a:rPr lang="en-US" sz="1800" dirty="0">
                <a:solidFill>
                  <a:srgbClr val="FFFFFF"/>
                </a:solidFill>
                <a:effectLst/>
                <a:latin typeface="SF Pro Text"/>
              </a:rPr>
              <a:t> file for </a:t>
            </a:r>
            <a:r>
              <a:rPr lang="en-US" sz="1800" dirty="0" err="1">
                <a:solidFill>
                  <a:srgbClr val="FFFFFF"/>
                </a:solidFill>
                <a:effectLst/>
                <a:latin typeface="SF Pro Text"/>
              </a:rPr>
              <a:t>makeShinyFiles</a:t>
            </a:r>
            <a:endParaRPr lang="en-US" sz="1800" dirty="0">
              <a:solidFill>
                <a:srgbClr val="FFFFFF"/>
              </a:solidFill>
              <a:effectLst/>
              <a:latin typeface="SF Pro Text"/>
            </a:endParaRPr>
          </a:p>
          <a:p>
            <a:r>
              <a:rPr lang="en-US" sz="1800" dirty="0" err="1">
                <a:effectLst/>
                <a:latin typeface="SF Pro Text"/>
              </a:rPr>
              <a:t>contrast</a:t>
            </a:r>
            <a:r>
              <a:rPr lang="en-US" sz="1800" dirty="0" err="1">
                <a:solidFill>
                  <a:srgbClr val="FFFFFF"/>
                </a:solidFill>
                <a:effectLst/>
                <a:latin typeface="SF Pro Text"/>
              </a:rPr>
              <a:t>The</a:t>
            </a:r>
            <a:r>
              <a:rPr lang="en-US" sz="1800" dirty="0">
                <a:solidFill>
                  <a:srgbClr val="FFFFFF"/>
                </a:solidFill>
                <a:effectLst/>
                <a:latin typeface="SF Pro Text"/>
              </a:rPr>
              <a:t> contrast group</a:t>
            </a:r>
          </a:p>
          <a:p>
            <a:r>
              <a:rPr lang="en-US" sz="1800" dirty="0" err="1">
                <a:effectLst/>
                <a:latin typeface="SF Pro Text"/>
              </a:rPr>
              <a:t>assayName</a:t>
            </a:r>
            <a:r>
              <a:rPr lang="en-US" sz="1800" dirty="0" err="1">
                <a:solidFill>
                  <a:srgbClr val="FFFFFF"/>
                </a:solidFill>
                <a:effectLst/>
                <a:latin typeface="SF Pro Text"/>
              </a:rPr>
              <a:t>assay</a:t>
            </a:r>
            <a:r>
              <a:rPr lang="en-US" sz="1800" dirty="0">
                <a:solidFill>
                  <a:srgbClr val="FFFFFF"/>
                </a:solidFill>
                <a:effectLst/>
                <a:latin typeface="SF Pro Text"/>
              </a:rPr>
              <a:t> in single-cell data object to use for plotting gene expression, which must match one of the following:</a:t>
            </a:r>
          </a:p>
          <a:p>
            <a:pPr>
              <a:buFont typeface="Arial" panose="020B0604020202020204" pitchFamily="34" charset="0"/>
              <a:buChar char="•"/>
            </a:pPr>
            <a:r>
              <a:rPr lang="en-US" sz="1800" dirty="0">
                <a:solidFill>
                  <a:srgbClr val="FFFFFF"/>
                </a:solidFill>
                <a:effectLst/>
                <a:latin typeface="SF Pro Text"/>
              </a:rPr>
              <a:t>Seurat objects: "RNA" or "integrated" assay, default is "RNA"</a:t>
            </a:r>
          </a:p>
          <a:p>
            <a:r>
              <a:rPr lang="en-US" sz="1800" dirty="0" err="1">
                <a:effectLst/>
                <a:latin typeface="SF Pro Text"/>
              </a:rPr>
              <a:t>gexSlot</a:t>
            </a:r>
            <a:r>
              <a:rPr lang="en-US" sz="1800" dirty="0" err="1">
                <a:solidFill>
                  <a:srgbClr val="FFFFFF"/>
                </a:solidFill>
                <a:effectLst/>
                <a:latin typeface="SF Pro Text"/>
              </a:rPr>
              <a:t>slot</a:t>
            </a:r>
            <a:r>
              <a:rPr lang="en-US" sz="1800" dirty="0">
                <a:solidFill>
                  <a:srgbClr val="FFFFFF"/>
                </a:solidFill>
                <a:effectLst/>
                <a:latin typeface="SF Pro Text"/>
              </a:rPr>
              <a:t> in single-cell assay to plot. Default is to use the "data" slot</a:t>
            </a:r>
          </a:p>
          <a:p>
            <a:r>
              <a:rPr lang="en-US" sz="1800" dirty="0" err="1">
                <a:effectLst/>
                <a:latin typeface="SF Pro Text"/>
              </a:rPr>
              <a:t>atacAssayName</a:t>
            </a:r>
            <a:r>
              <a:rPr lang="en-US" sz="1800" dirty="0" err="1">
                <a:solidFill>
                  <a:srgbClr val="FFFFFF"/>
                </a:solidFill>
                <a:effectLst/>
                <a:latin typeface="SF Pro Text"/>
              </a:rPr>
              <a:t>assay</a:t>
            </a:r>
            <a:r>
              <a:rPr lang="en-US" sz="1800" dirty="0">
                <a:solidFill>
                  <a:srgbClr val="FFFFFF"/>
                </a:solidFill>
                <a:effectLst/>
                <a:latin typeface="SF Pro Text"/>
              </a:rPr>
              <a:t> in single-cell data object to use for plotting open chromatin.</a:t>
            </a:r>
          </a:p>
          <a:p>
            <a:r>
              <a:rPr lang="en-US" sz="1800" dirty="0" err="1">
                <a:effectLst/>
                <a:latin typeface="SF Pro Text"/>
              </a:rPr>
              <a:t>atacSlot</a:t>
            </a:r>
            <a:r>
              <a:rPr lang="en-US" sz="1800" dirty="0" err="1">
                <a:solidFill>
                  <a:srgbClr val="FFFFFF"/>
                </a:solidFill>
                <a:effectLst/>
                <a:latin typeface="SF Pro Text"/>
              </a:rPr>
              <a:t>slot</a:t>
            </a:r>
            <a:r>
              <a:rPr lang="en-US" sz="1800" dirty="0">
                <a:solidFill>
                  <a:srgbClr val="FFFFFF"/>
                </a:solidFill>
                <a:effectLst/>
                <a:latin typeface="SF Pro Text"/>
              </a:rPr>
              <a:t> in single-cell </a:t>
            </a:r>
            <a:r>
              <a:rPr lang="en-US" sz="1800" dirty="0" err="1">
                <a:solidFill>
                  <a:srgbClr val="FFFFFF"/>
                </a:solidFill>
                <a:effectLst/>
                <a:latin typeface="SF Pro Text"/>
              </a:rPr>
              <a:t>atac</a:t>
            </a:r>
            <a:r>
              <a:rPr lang="en-US" sz="1800" dirty="0">
                <a:solidFill>
                  <a:srgbClr val="FFFFFF"/>
                </a:solidFill>
                <a:effectLst/>
                <a:latin typeface="SF Pro Text"/>
              </a:rPr>
              <a:t> assay to plot. Default is to use the "data" slot</a:t>
            </a:r>
          </a:p>
          <a:p>
            <a:r>
              <a:rPr lang="en-US" sz="1800" dirty="0" err="1">
                <a:effectLst/>
                <a:latin typeface="SF Pro Text"/>
              </a:rPr>
              <a:t>LOCKER</a:t>
            </a:r>
            <a:r>
              <a:rPr lang="en-US" sz="1800" dirty="0" err="1">
                <a:solidFill>
                  <a:srgbClr val="FFFFFF"/>
                </a:solidFill>
                <a:effectLst/>
                <a:latin typeface="SF Pro Text"/>
              </a:rPr>
              <a:t>Set</a:t>
            </a:r>
            <a:r>
              <a:rPr lang="en-US" sz="1800" dirty="0">
                <a:solidFill>
                  <a:srgbClr val="FFFFFF"/>
                </a:solidFill>
                <a:effectLst/>
                <a:latin typeface="SF Pro Text"/>
              </a:rPr>
              <a:t> locker if the file is required login</a:t>
            </a:r>
          </a:p>
          <a:p>
            <a:r>
              <a:rPr lang="en-US" sz="1800" dirty="0" err="1">
                <a:effectLst/>
                <a:latin typeface="SF Pro Text"/>
              </a:rPr>
              <a:t>datafolder</a:t>
            </a:r>
            <a:r>
              <a:rPr lang="en-US" sz="1800" dirty="0" err="1">
                <a:solidFill>
                  <a:srgbClr val="FFFFFF"/>
                </a:solidFill>
                <a:effectLst/>
                <a:latin typeface="SF Pro Text"/>
              </a:rPr>
              <a:t>app</a:t>
            </a:r>
            <a:r>
              <a:rPr lang="en-US" sz="1800" dirty="0">
                <a:solidFill>
                  <a:srgbClr val="FFFFFF"/>
                </a:solidFill>
                <a:effectLst/>
                <a:latin typeface="SF Pro Text"/>
              </a:rPr>
              <a:t> data folder</a:t>
            </a:r>
          </a:p>
          <a:p>
            <a:endParaRPr lang="en-US" b="0" i="0" dirty="0">
              <a:solidFill>
                <a:srgbClr val="FFFFFF"/>
              </a:solidFill>
              <a:effectLst/>
              <a:latin typeface="SF Pro Text"/>
            </a:endParaRPr>
          </a:p>
          <a:p>
            <a:endParaRPr lang="en-US" dirty="0"/>
          </a:p>
        </p:txBody>
      </p:sp>
      <p:sp>
        <p:nvSpPr>
          <p:cNvPr id="4" name="Slide Number Placeholder 3"/>
          <p:cNvSpPr>
            <a:spLocks noGrp="1"/>
          </p:cNvSpPr>
          <p:nvPr>
            <p:ph type="sldNum" sz="quarter" idx="5"/>
          </p:nvPr>
        </p:nvSpPr>
        <p:spPr/>
        <p:txBody>
          <a:bodyPr/>
          <a:lstStyle/>
          <a:p>
            <a:fld id="{DFDE0E49-4C15-854C-901C-EE7809CE342F}" type="slidenum">
              <a:rPr lang="en-US" smtClean="0"/>
              <a:t>17</a:t>
            </a:fld>
            <a:endParaRPr lang="en-US"/>
          </a:p>
        </p:txBody>
      </p:sp>
    </p:spTree>
    <p:extLst>
      <p:ext uri="{BB962C8B-B14F-4D97-AF65-F5344CB8AC3E}">
        <p14:creationId xmlns:p14="http://schemas.microsoft.com/office/powerpoint/2010/main" val="25190468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err="1">
                <a:effectLst/>
                <a:latin typeface="SF Pro Text"/>
              </a:rPr>
              <a:t>app_path</a:t>
            </a:r>
            <a:r>
              <a:rPr lang="en-US" sz="1800" dirty="0" err="1">
                <a:solidFill>
                  <a:srgbClr val="FFFFFF"/>
                </a:solidFill>
                <a:effectLst/>
                <a:latin typeface="SF Pro Text"/>
              </a:rPr>
              <a:t>path</a:t>
            </a:r>
            <a:r>
              <a:rPr lang="en-US" sz="1800" dirty="0">
                <a:solidFill>
                  <a:srgbClr val="FFFFFF"/>
                </a:solidFill>
                <a:effectLst/>
                <a:latin typeface="SF Pro Text"/>
              </a:rPr>
              <a:t>, a directory where do you want to create the app</a:t>
            </a:r>
          </a:p>
          <a:p>
            <a:r>
              <a:rPr lang="en-US" sz="1800" dirty="0" err="1">
                <a:effectLst/>
                <a:latin typeface="SF Pro Text"/>
              </a:rPr>
              <a:t>datafolder</a:t>
            </a:r>
            <a:r>
              <a:rPr lang="en-US" sz="1800" dirty="0" err="1">
                <a:solidFill>
                  <a:srgbClr val="FFFFFF"/>
                </a:solidFill>
                <a:effectLst/>
                <a:latin typeface="SF Pro Text"/>
              </a:rPr>
              <a:t>the</a:t>
            </a:r>
            <a:r>
              <a:rPr lang="en-US" sz="1800" dirty="0">
                <a:solidFill>
                  <a:srgbClr val="FFFFFF"/>
                </a:solidFill>
                <a:effectLst/>
                <a:latin typeface="SF Pro Text"/>
              </a:rPr>
              <a:t> folder where saved the dataset for the app</a:t>
            </a:r>
          </a:p>
          <a:p>
            <a:r>
              <a:rPr lang="en-US" sz="1800" dirty="0" err="1">
                <a:effectLst/>
                <a:latin typeface="SF Pro Text"/>
              </a:rPr>
              <a:t>defaultDataset</a:t>
            </a:r>
            <a:r>
              <a:rPr lang="en-US" sz="1800" dirty="0" err="1">
                <a:solidFill>
                  <a:srgbClr val="FFFFFF"/>
                </a:solidFill>
                <a:effectLst/>
                <a:latin typeface="SF Pro Text"/>
              </a:rPr>
              <a:t>default</a:t>
            </a:r>
            <a:r>
              <a:rPr lang="en-US" sz="1800" dirty="0">
                <a:solidFill>
                  <a:srgbClr val="FFFFFF"/>
                </a:solidFill>
                <a:effectLst/>
                <a:latin typeface="SF Pro Text"/>
              </a:rPr>
              <a:t> dataset for the app.</a:t>
            </a:r>
          </a:p>
          <a:p>
            <a:r>
              <a:rPr lang="en-US" sz="1800" dirty="0" err="1">
                <a:effectLst/>
                <a:latin typeface="SF Pro Text"/>
              </a:rPr>
              <a:t>windowTitle</a:t>
            </a:r>
            <a:r>
              <a:rPr lang="en-US" sz="1800" dirty="0" err="1">
                <a:solidFill>
                  <a:srgbClr val="FFFFFF"/>
                </a:solidFill>
                <a:effectLst/>
                <a:latin typeface="SF Pro Text"/>
              </a:rPr>
              <a:t>The</a:t>
            </a:r>
            <a:r>
              <a:rPr lang="en-US" sz="1800" dirty="0">
                <a:solidFill>
                  <a:srgbClr val="FFFFFF"/>
                </a:solidFill>
                <a:effectLst/>
                <a:latin typeface="SF Pro Text"/>
              </a:rPr>
              <a:t> title that should be displayed by the browser window.</a:t>
            </a:r>
          </a:p>
          <a:p>
            <a:r>
              <a:rPr lang="en-US" sz="1800" dirty="0" err="1">
                <a:effectLst/>
                <a:latin typeface="SF Pro Text"/>
              </a:rPr>
              <a:t>banner</a:t>
            </a:r>
            <a:r>
              <a:rPr lang="en-US" sz="1800" dirty="0" err="1">
                <a:solidFill>
                  <a:srgbClr val="FFFFFF"/>
                </a:solidFill>
                <a:effectLst/>
                <a:latin typeface="SF Pro Text"/>
              </a:rPr>
              <a:t>The</a:t>
            </a:r>
            <a:r>
              <a:rPr lang="en-US" sz="1800" dirty="0">
                <a:solidFill>
                  <a:srgbClr val="FFFFFF"/>
                </a:solidFill>
                <a:effectLst/>
                <a:latin typeface="SF Pro Text"/>
              </a:rPr>
              <a:t> banner image.</a:t>
            </a:r>
          </a:p>
          <a:p>
            <a:r>
              <a:rPr lang="en-US" sz="1800" dirty="0" err="1">
                <a:effectLst/>
                <a:latin typeface="SF Pro Text"/>
              </a:rPr>
              <a:t>footer</a:t>
            </a:r>
            <a:r>
              <a:rPr lang="en-US" sz="1800" dirty="0" err="1">
                <a:solidFill>
                  <a:srgbClr val="FFFFFF"/>
                </a:solidFill>
                <a:effectLst/>
                <a:latin typeface="SF Pro Text"/>
              </a:rPr>
              <a:t>The</a:t>
            </a:r>
            <a:r>
              <a:rPr lang="en-US" sz="1800" dirty="0">
                <a:solidFill>
                  <a:srgbClr val="FFFFFF"/>
                </a:solidFill>
                <a:effectLst/>
                <a:latin typeface="SF Pro Text"/>
              </a:rPr>
              <a:t> footer html contents.</a:t>
            </a:r>
          </a:p>
          <a:p>
            <a:r>
              <a:rPr lang="en-US" sz="1800" dirty="0" err="1">
                <a:effectLst/>
                <a:latin typeface="SF Pro Text"/>
              </a:rPr>
              <a:t>maxRequestSize</a:t>
            </a:r>
            <a:r>
              <a:rPr lang="en-US" sz="1800" dirty="0" err="1">
                <a:solidFill>
                  <a:srgbClr val="FFFFFF"/>
                </a:solidFill>
                <a:effectLst/>
                <a:latin typeface="SF Pro Text"/>
              </a:rPr>
              <a:t>Maximal</a:t>
            </a:r>
            <a:r>
              <a:rPr lang="en-US" sz="1800" dirty="0">
                <a:solidFill>
                  <a:srgbClr val="FFFFFF"/>
                </a:solidFill>
                <a:effectLst/>
                <a:latin typeface="SF Pro Text"/>
              </a:rPr>
              <a:t> upload file size. Default is 1G.</a:t>
            </a:r>
          </a:p>
          <a:p>
            <a:r>
              <a:rPr lang="en-US" sz="1800" dirty="0" err="1">
                <a:effectLst/>
                <a:latin typeface="SF Pro Text"/>
              </a:rPr>
              <a:t>timeout</a:t>
            </a:r>
            <a:r>
              <a:rPr lang="en-US" sz="1800" dirty="0" err="1">
                <a:solidFill>
                  <a:srgbClr val="FFFFFF"/>
                </a:solidFill>
                <a:effectLst/>
                <a:latin typeface="SF Pro Text"/>
              </a:rPr>
              <a:t>Timeout</a:t>
            </a:r>
            <a:r>
              <a:rPr lang="en-US" sz="1800" dirty="0">
                <a:solidFill>
                  <a:srgbClr val="FFFFFF"/>
                </a:solidFill>
                <a:effectLst/>
                <a:latin typeface="SF Pro Text"/>
              </a:rPr>
              <a:t> session (minutes) before logout if sleeping. Default to 30. 0 to disable.</a:t>
            </a:r>
          </a:p>
          <a:p>
            <a:r>
              <a:rPr lang="en-US" sz="1800" dirty="0" err="1">
                <a:effectLst/>
                <a:latin typeface="SF Pro Text"/>
              </a:rPr>
              <a:t>theme</a:t>
            </a:r>
            <a:r>
              <a:rPr lang="en-US" sz="1800" dirty="0" err="1">
                <a:solidFill>
                  <a:srgbClr val="FFFFFF"/>
                </a:solidFill>
                <a:effectLst/>
                <a:latin typeface="SF Pro Text"/>
              </a:rPr>
              <a:t>A</a:t>
            </a:r>
            <a:r>
              <a:rPr lang="en-US" sz="1800" dirty="0">
                <a:solidFill>
                  <a:srgbClr val="FFFFFF"/>
                </a:solidFill>
                <a:effectLst/>
                <a:latin typeface="SF Pro Text"/>
              </a:rPr>
              <a:t> theme.</a:t>
            </a:r>
          </a:p>
          <a:p>
            <a:r>
              <a:rPr lang="en-US" sz="1800" dirty="0" err="1">
                <a:effectLst/>
                <a:latin typeface="SF Pro Text"/>
              </a:rPr>
              <a:t>use_bs_themer</a:t>
            </a:r>
            <a:r>
              <a:rPr lang="en-US" sz="1800" dirty="0" err="1">
                <a:solidFill>
                  <a:srgbClr val="FFFFFF"/>
                </a:solidFill>
                <a:effectLst/>
                <a:latin typeface="SF Pro Text"/>
              </a:rPr>
              <a:t>logical</a:t>
            </a:r>
            <a:r>
              <a:rPr lang="en-US" sz="1800" dirty="0">
                <a:solidFill>
                  <a:srgbClr val="FFFFFF"/>
                </a:solidFill>
                <a:effectLst/>
                <a:latin typeface="SF Pro Text"/>
              </a:rPr>
              <a:t>(1). Used to determine the theme.</a:t>
            </a:r>
          </a:p>
          <a:p>
            <a:r>
              <a:rPr lang="en-US" sz="1800" dirty="0">
                <a:effectLst/>
                <a:latin typeface="SF Pro Text"/>
              </a:rPr>
              <a:t>...</a:t>
            </a:r>
            <a:r>
              <a:rPr lang="en-US" sz="1800" dirty="0">
                <a:solidFill>
                  <a:srgbClr val="FFFFFF"/>
                </a:solidFill>
                <a:effectLst/>
                <a:latin typeface="SF Pro Text"/>
              </a:rPr>
              <a:t>parameters can be passed to </a:t>
            </a:r>
            <a:r>
              <a:rPr lang="en-US" sz="1800" dirty="0" err="1">
                <a:solidFill>
                  <a:srgbClr val="FFFFFF"/>
                </a:solidFill>
                <a:effectLst/>
                <a:latin typeface="SF Pro Text"/>
              </a:rPr>
              <a:t>shinyApp</a:t>
            </a:r>
            <a:r>
              <a:rPr lang="en-US" sz="1800" dirty="0">
                <a:solidFill>
                  <a:srgbClr val="FFFFFF"/>
                </a:solidFill>
                <a:effectLst/>
                <a:latin typeface="SF Pro Text"/>
              </a:rPr>
              <a:t> except </a:t>
            </a:r>
            <a:r>
              <a:rPr lang="en-US" sz="1800" dirty="0" err="1">
                <a:solidFill>
                  <a:srgbClr val="FFFFFF"/>
                </a:solidFill>
                <a:effectLst/>
                <a:latin typeface="SF Pro Text"/>
              </a:rPr>
              <a:t>ui</a:t>
            </a:r>
            <a:r>
              <a:rPr lang="en-US" sz="1800" dirty="0">
                <a:solidFill>
                  <a:srgbClr val="FFFFFF"/>
                </a:solidFill>
                <a:effectLst/>
                <a:latin typeface="SF Pro Text"/>
              </a:rPr>
              <a:t> and server.</a:t>
            </a:r>
          </a:p>
          <a:p>
            <a:endParaRPr lang="en-US" dirty="0"/>
          </a:p>
        </p:txBody>
      </p:sp>
      <p:sp>
        <p:nvSpPr>
          <p:cNvPr id="4" name="Slide Number Placeholder 3"/>
          <p:cNvSpPr>
            <a:spLocks noGrp="1"/>
          </p:cNvSpPr>
          <p:nvPr>
            <p:ph type="sldNum" sz="quarter" idx="5"/>
          </p:nvPr>
        </p:nvSpPr>
        <p:spPr/>
        <p:txBody>
          <a:bodyPr/>
          <a:lstStyle/>
          <a:p>
            <a:fld id="{DFDE0E49-4C15-854C-901C-EE7809CE342F}" type="slidenum">
              <a:rPr lang="en-US" smtClean="0"/>
              <a:t>18</a:t>
            </a:fld>
            <a:endParaRPr lang="en-US"/>
          </a:p>
        </p:txBody>
      </p:sp>
    </p:spTree>
    <p:extLst>
      <p:ext uri="{BB962C8B-B14F-4D97-AF65-F5344CB8AC3E}">
        <p14:creationId xmlns:p14="http://schemas.microsoft.com/office/powerpoint/2010/main" val="42379904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637A9-53FF-E37F-3C6A-06A24E22568D}"/>
              </a:ext>
            </a:extLst>
          </p:cNvPr>
          <p:cNvSpPr>
            <a:spLocks noGrp="1"/>
          </p:cNvSpPr>
          <p:nvPr>
            <p:ph type="ctrTitle"/>
          </p:nvPr>
        </p:nvSpPr>
        <p:spPr>
          <a:xfrm>
            <a:off x="1524000" y="1919527"/>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A7EB35C-D41F-BF29-175C-5863D698E300}"/>
              </a:ext>
            </a:extLst>
          </p:cNvPr>
          <p:cNvSpPr>
            <a:spLocks noGrp="1"/>
          </p:cNvSpPr>
          <p:nvPr>
            <p:ph type="subTitle" idx="1"/>
          </p:nvPr>
        </p:nvSpPr>
        <p:spPr>
          <a:xfrm>
            <a:off x="1524000" y="4399202"/>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552F078-5F54-68BF-E3F3-2CFED7F2DAAF}"/>
              </a:ext>
            </a:extLst>
          </p:cNvPr>
          <p:cNvSpPr>
            <a:spLocks noGrp="1"/>
          </p:cNvSpPr>
          <p:nvPr>
            <p:ph type="dt" sz="half" idx="10"/>
          </p:nvPr>
        </p:nvSpPr>
        <p:spPr/>
        <p:txBody>
          <a:bodyPr/>
          <a:lstStyle/>
          <a:p>
            <a:fld id="{E4C55823-06CD-C645-A21B-D590E5251EDE}" type="datetimeFigureOut">
              <a:rPr lang="en-US" smtClean="0"/>
              <a:t>7/26/23</a:t>
            </a:fld>
            <a:endParaRPr lang="en-US"/>
          </a:p>
        </p:txBody>
      </p:sp>
      <p:sp>
        <p:nvSpPr>
          <p:cNvPr id="5" name="Footer Placeholder 4">
            <a:extLst>
              <a:ext uri="{FF2B5EF4-FFF2-40B4-BE49-F238E27FC236}">
                <a16:creationId xmlns:a16="http://schemas.microsoft.com/office/drawing/2014/main" id="{A6B0D993-0B90-F0A8-BC40-C28B773537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1FB6EE-0C29-9381-5F36-C0E789083200}"/>
              </a:ext>
            </a:extLst>
          </p:cNvPr>
          <p:cNvSpPr>
            <a:spLocks noGrp="1"/>
          </p:cNvSpPr>
          <p:nvPr>
            <p:ph type="sldNum" sz="quarter" idx="12"/>
          </p:nvPr>
        </p:nvSpPr>
        <p:spPr/>
        <p:txBody>
          <a:bodyPr/>
          <a:lstStyle/>
          <a:p>
            <a:fld id="{B4AA4637-23FD-C24D-84B3-1BE9A405BBE3}" type="slidenum">
              <a:rPr lang="en-US" smtClean="0"/>
              <a:t>‹#›</a:t>
            </a:fld>
            <a:endParaRPr lang="en-US"/>
          </a:p>
        </p:txBody>
      </p:sp>
    </p:spTree>
    <p:extLst>
      <p:ext uri="{BB962C8B-B14F-4D97-AF65-F5344CB8AC3E}">
        <p14:creationId xmlns:p14="http://schemas.microsoft.com/office/powerpoint/2010/main" val="6489933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73A0D-5C57-B894-0CC0-9E756CD3884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B5F7E6E-9521-6045-F2AA-4CD635B9EA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732F4E-9563-D2B9-52C3-7E803E59F01B}"/>
              </a:ext>
            </a:extLst>
          </p:cNvPr>
          <p:cNvSpPr>
            <a:spLocks noGrp="1"/>
          </p:cNvSpPr>
          <p:nvPr>
            <p:ph type="dt" sz="half" idx="10"/>
          </p:nvPr>
        </p:nvSpPr>
        <p:spPr/>
        <p:txBody>
          <a:bodyPr/>
          <a:lstStyle/>
          <a:p>
            <a:fld id="{E4C55823-06CD-C645-A21B-D590E5251EDE}" type="datetimeFigureOut">
              <a:rPr lang="en-US" smtClean="0"/>
              <a:t>7/26/23</a:t>
            </a:fld>
            <a:endParaRPr lang="en-US"/>
          </a:p>
        </p:txBody>
      </p:sp>
      <p:sp>
        <p:nvSpPr>
          <p:cNvPr id="5" name="Footer Placeholder 4">
            <a:extLst>
              <a:ext uri="{FF2B5EF4-FFF2-40B4-BE49-F238E27FC236}">
                <a16:creationId xmlns:a16="http://schemas.microsoft.com/office/drawing/2014/main" id="{62DD8C47-133D-E824-8069-03E886D349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E84B5A-3F21-47CF-FFEE-62C9FA7D33FF}"/>
              </a:ext>
            </a:extLst>
          </p:cNvPr>
          <p:cNvSpPr>
            <a:spLocks noGrp="1"/>
          </p:cNvSpPr>
          <p:nvPr>
            <p:ph type="sldNum" sz="quarter" idx="12"/>
          </p:nvPr>
        </p:nvSpPr>
        <p:spPr/>
        <p:txBody>
          <a:bodyPr/>
          <a:lstStyle/>
          <a:p>
            <a:fld id="{B4AA4637-23FD-C24D-84B3-1BE9A405BBE3}" type="slidenum">
              <a:rPr lang="en-US" smtClean="0"/>
              <a:t>‹#›</a:t>
            </a:fld>
            <a:endParaRPr lang="en-US"/>
          </a:p>
        </p:txBody>
      </p:sp>
    </p:spTree>
    <p:extLst>
      <p:ext uri="{BB962C8B-B14F-4D97-AF65-F5344CB8AC3E}">
        <p14:creationId xmlns:p14="http://schemas.microsoft.com/office/powerpoint/2010/main" val="454301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04A293-78E7-7C11-BA9A-5BAD01E46CC5}"/>
              </a:ext>
            </a:extLst>
          </p:cNvPr>
          <p:cNvSpPr>
            <a:spLocks noGrp="1"/>
          </p:cNvSpPr>
          <p:nvPr>
            <p:ph type="title" orient="vert"/>
          </p:nvPr>
        </p:nvSpPr>
        <p:spPr>
          <a:xfrm>
            <a:off x="651013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886B95-9395-D262-93DB-C3236486A0A7}"/>
              </a:ext>
            </a:extLst>
          </p:cNvPr>
          <p:cNvSpPr>
            <a:spLocks noGrp="1"/>
          </p:cNvSpPr>
          <p:nvPr>
            <p:ph type="body" orient="vert" idx="1"/>
          </p:nvPr>
        </p:nvSpPr>
        <p:spPr>
          <a:xfrm>
            <a:off x="838200" y="365125"/>
            <a:ext cx="567193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078FE3-6BA3-C615-DEE5-1EA61F7420CB}"/>
              </a:ext>
            </a:extLst>
          </p:cNvPr>
          <p:cNvSpPr>
            <a:spLocks noGrp="1"/>
          </p:cNvSpPr>
          <p:nvPr>
            <p:ph type="dt" sz="half" idx="10"/>
          </p:nvPr>
        </p:nvSpPr>
        <p:spPr/>
        <p:txBody>
          <a:bodyPr/>
          <a:lstStyle/>
          <a:p>
            <a:fld id="{E4C55823-06CD-C645-A21B-D590E5251EDE}" type="datetimeFigureOut">
              <a:rPr lang="en-US" smtClean="0"/>
              <a:t>7/26/23</a:t>
            </a:fld>
            <a:endParaRPr lang="en-US"/>
          </a:p>
        </p:txBody>
      </p:sp>
      <p:sp>
        <p:nvSpPr>
          <p:cNvPr id="5" name="Footer Placeholder 4">
            <a:extLst>
              <a:ext uri="{FF2B5EF4-FFF2-40B4-BE49-F238E27FC236}">
                <a16:creationId xmlns:a16="http://schemas.microsoft.com/office/drawing/2014/main" id="{8E01EE22-7B78-1B2A-065C-128396E491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23E374-BCC5-89DF-C7B7-CA0CCE3E9B5E}"/>
              </a:ext>
            </a:extLst>
          </p:cNvPr>
          <p:cNvSpPr>
            <a:spLocks noGrp="1"/>
          </p:cNvSpPr>
          <p:nvPr>
            <p:ph type="sldNum" sz="quarter" idx="12"/>
          </p:nvPr>
        </p:nvSpPr>
        <p:spPr/>
        <p:txBody>
          <a:bodyPr/>
          <a:lstStyle/>
          <a:p>
            <a:fld id="{B4AA4637-23FD-C24D-84B3-1BE9A405BBE3}" type="slidenum">
              <a:rPr lang="en-US" smtClean="0"/>
              <a:t>‹#›</a:t>
            </a:fld>
            <a:endParaRPr lang="en-US"/>
          </a:p>
        </p:txBody>
      </p:sp>
    </p:spTree>
    <p:extLst>
      <p:ext uri="{BB962C8B-B14F-4D97-AF65-F5344CB8AC3E}">
        <p14:creationId xmlns:p14="http://schemas.microsoft.com/office/powerpoint/2010/main" val="1727762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71D3E-548E-CC6A-6CE3-3834B4754B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26DBC0-01AB-D029-6EC5-A5BA7A9019A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46FD21-1C25-C9AA-5A42-3F656D8985B4}"/>
              </a:ext>
            </a:extLst>
          </p:cNvPr>
          <p:cNvSpPr>
            <a:spLocks noGrp="1"/>
          </p:cNvSpPr>
          <p:nvPr>
            <p:ph type="dt" sz="half" idx="10"/>
          </p:nvPr>
        </p:nvSpPr>
        <p:spPr/>
        <p:txBody>
          <a:bodyPr/>
          <a:lstStyle/>
          <a:p>
            <a:fld id="{E4C55823-06CD-C645-A21B-D590E5251EDE}" type="datetimeFigureOut">
              <a:rPr lang="en-US" smtClean="0"/>
              <a:t>7/26/23</a:t>
            </a:fld>
            <a:endParaRPr lang="en-US"/>
          </a:p>
        </p:txBody>
      </p:sp>
      <p:sp>
        <p:nvSpPr>
          <p:cNvPr id="5" name="Footer Placeholder 4">
            <a:extLst>
              <a:ext uri="{FF2B5EF4-FFF2-40B4-BE49-F238E27FC236}">
                <a16:creationId xmlns:a16="http://schemas.microsoft.com/office/drawing/2014/main" id="{E06F8290-9708-F406-54CA-CFB9898EC4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2B6163-4C12-6AC1-8874-97D656FE7DA8}"/>
              </a:ext>
            </a:extLst>
          </p:cNvPr>
          <p:cNvSpPr>
            <a:spLocks noGrp="1"/>
          </p:cNvSpPr>
          <p:nvPr>
            <p:ph type="sldNum" sz="quarter" idx="12"/>
          </p:nvPr>
        </p:nvSpPr>
        <p:spPr/>
        <p:txBody>
          <a:bodyPr/>
          <a:lstStyle/>
          <a:p>
            <a:fld id="{B4AA4637-23FD-C24D-84B3-1BE9A405BBE3}" type="slidenum">
              <a:rPr lang="en-US" smtClean="0"/>
              <a:t>‹#›</a:t>
            </a:fld>
            <a:endParaRPr lang="en-US"/>
          </a:p>
        </p:txBody>
      </p:sp>
    </p:spTree>
    <p:extLst>
      <p:ext uri="{BB962C8B-B14F-4D97-AF65-F5344CB8AC3E}">
        <p14:creationId xmlns:p14="http://schemas.microsoft.com/office/powerpoint/2010/main" val="818933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5EF61-3DF9-CE9B-63CD-1E6B3B056A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D6B4AD1-7103-DA93-E1FC-8F47CCF2E2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A3459C-FCBC-9B0A-ABC3-133292D0A031}"/>
              </a:ext>
            </a:extLst>
          </p:cNvPr>
          <p:cNvSpPr>
            <a:spLocks noGrp="1"/>
          </p:cNvSpPr>
          <p:nvPr>
            <p:ph type="dt" sz="half" idx="10"/>
          </p:nvPr>
        </p:nvSpPr>
        <p:spPr/>
        <p:txBody>
          <a:bodyPr/>
          <a:lstStyle/>
          <a:p>
            <a:fld id="{E4C55823-06CD-C645-A21B-D590E5251EDE}" type="datetimeFigureOut">
              <a:rPr lang="en-US" smtClean="0"/>
              <a:t>7/26/23</a:t>
            </a:fld>
            <a:endParaRPr lang="en-US"/>
          </a:p>
        </p:txBody>
      </p:sp>
      <p:sp>
        <p:nvSpPr>
          <p:cNvPr id="5" name="Footer Placeholder 4">
            <a:extLst>
              <a:ext uri="{FF2B5EF4-FFF2-40B4-BE49-F238E27FC236}">
                <a16:creationId xmlns:a16="http://schemas.microsoft.com/office/drawing/2014/main" id="{AB7F90EF-8A03-092B-B729-79471D921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28E4C9-A01B-436E-6C8E-64FD21BF65BB}"/>
              </a:ext>
            </a:extLst>
          </p:cNvPr>
          <p:cNvSpPr>
            <a:spLocks noGrp="1"/>
          </p:cNvSpPr>
          <p:nvPr>
            <p:ph type="sldNum" sz="quarter" idx="12"/>
          </p:nvPr>
        </p:nvSpPr>
        <p:spPr/>
        <p:txBody>
          <a:bodyPr/>
          <a:lstStyle/>
          <a:p>
            <a:fld id="{B4AA4637-23FD-C24D-84B3-1BE9A405BBE3}" type="slidenum">
              <a:rPr lang="en-US" smtClean="0"/>
              <a:t>‹#›</a:t>
            </a:fld>
            <a:endParaRPr lang="en-US"/>
          </a:p>
        </p:txBody>
      </p:sp>
    </p:spTree>
    <p:extLst>
      <p:ext uri="{BB962C8B-B14F-4D97-AF65-F5344CB8AC3E}">
        <p14:creationId xmlns:p14="http://schemas.microsoft.com/office/powerpoint/2010/main" val="2138778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9325B-1EC5-160E-4B5F-9FF97F89D425}"/>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1D01F2E-DC37-8F67-66C1-1E784ADC76E9}"/>
              </a:ext>
            </a:extLst>
          </p:cNvPr>
          <p:cNvSpPr>
            <a:spLocks noGrp="1"/>
          </p:cNvSpPr>
          <p:nvPr>
            <p:ph sz="half" idx="1"/>
          </p:nvPr>
        </p:nvSpPr>
        <p:spPr>
          <a:xfrm>
            <a:off x="838200" y="2683079"/>
            <a:ext cx="5181600" cy="34938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E02165-B7CD-3AFE-FEA2-7B8AF9136F1F}"/>
              </a:ext>
            </a:extLst>
          </p:cNvPr>
          <p:cNvSpPr>
            <a:spLocks noGrp="1"/>
          </p:cNvSpPr>
          <p:nvPr>
            <p:ph sz="half" idx="2"/>
          </p:nvPr>
        </p:nvSpPr>
        <p:spPr>
          <a:xfrm>
            <a:off x="6172200" y="2683081"/>
            <a:ext cx="5181600" cy="3493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DDE4188-1E1C-4BAA-0108-9D9E63A45767}"/>
              </a:ext>
            </a:extLst>
          </p:cNvPr>
          <p:cNvSpPr>
            <a:spLocks noGrp="1"/>
          </p:cNvSpPr>
          <p:nvPr>
            <p:ph type="dt" sz="half" idx="10"/>
          </p:nvPr>
        </p:nvSpPr>
        <p:spPr/>
        <p:txBody>
          <a:bodyPr/>
          <a:lstStyle/>
          <a:p>
            <a:fld id="{E4C55823-06CD-C645-A21B-D590E5251EDE}" type="datetimeFigureOut">
              <a:rPr lang="en-US" smtClean="0"/>
              <a:t>7/26/23</a:t>
            </a:fld>
            <a:endParaRPr lang="en-US"/>
          </a:p>
        </p:txBody>
      </p:sp>
      <p:sp>
        <p:nvSpPr>
          <p:cNvPr id="6" name="Footer Placeholder 5">
            <a:extLst>
              <a:ext uri="{FF2B5EF4-FFF2-40B4-BE49-F238E27FC236}">
                <a16:creationId xmlns:a16="http://schemas.microsoft.com/office/drawing/2014/main" id="{6B5ABC46-CC18-1547-D721-A2BE505B74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8218B5-4333-2E69-7DE9-A7ABF132A3FF}"/>
              </a:ext>
            </a:extLst>
          </p:cNvPr>
          <p:cNvSpPr>
            <a:spLocks noGrp="1"/>
          </p:cNvSpPr>
          <p:nvPr>
            <p:ph type="sldNum" sz="quarter" idx="12"/>
          </p:nvPr>
        </p:nvSpPr>
        <p:spPr/>
        <p:txBody>
          <a:bodyPr/>
          <a:lstStyle/>
          <a:p>
            <a:fld id="{B4AA4637-23FD-C24D-84B3-1BE9A405BBE3}" type="slidenum">
              <a:rPr lang="en-US" smtClean="0"/>
              <a:t>‹#›</a:t>
            </a:fld>
            <a:endParaRPr lang="en-US"/>
          </a:p>
        </p:txBody>
      </p:sp>
    </p:spTree>
    <p:extLst>
      <p:ext uri="{BB962C8B-B14F-4D97-AF65-F5344CB8AC3E}">
        <p14:creationId xmlns:p14="http://schemas.microsoft.com/office/powerpoint/2010/main" val="788537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B876B-8B43-7F34-9C40-0080FB813B52}"/>
              </a:ext>
            </a:extLst>
          </p:cNvPr>
          <p:cNvSpPr>
            <a:spLocks noGrp="1"/>
          </p:cNvSpPr>
          <p:nvPr>
            <p:ph type="title"/>
          </p:nvPr>
        </p:nvSpPr>
        <p:spPr>
          <a:xfrm>
            <a:off x="838200" y="1185863"/>
            <a:ext cx="7898296"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30D179D-1F93-360C-7A3B-9B6E133D29EA}"/>
              </a:ext>
            </a:extLst>
          </p:cNvPr>
          <p:cNvSpPr>
            <a:spLocks noGrp="1"/>
          </p:cNvSpPr>
          <p:nvPr>
            <p:ph type="body" idx="1"/>
          </p:nvPr>
        </p:nvSpPr>
        <p:spPr>
          <a:xfrm>
            <a:off x="836612" y="259477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CA2BF8-EFA8-E7C5-FBAC-9E7FAC6AE278}"/>
              </a:ext>
            </a:extLst>
          </p:cNvPr>
          <p:cNvSpPr>
            <a:spLocks noGrp="1"/>
          </p:cNvSpPr>
          <p:nvPr>
            <p:ph sz="half" idx="2"/>
          </p:nvPr>
        </p:nvSpPr>
        <p:spPr>
          <a:xfrm>
            <a:off x="839788" y="3428999"/>
            <a:ext cx="5157787"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7AEAC0-5554-280F-3B76-0155C3E925BC}"/>
              </a:ext>
            </a:extLst>
          </p:cNvPr>
          <p:cNvSpPr>
            <a:spLocks noGrp="1"/>
          </p:cNvSpPr>
          <p:nvPr>
            <p:ph type="body" sz="quarter" idx="3"/>
          </p:nvPr>
        </p:nvSpPr>
        <p:spPr>
          <a:xfrm>
            <a:off x="6169024" y="259477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EFE7969-84E1-C167-9A3B-A86CD63FFD30}"/>
              </a:ext>
            </a:extLst>
          </p:cNvPr>
          <p:cNvSpPr>
            <a:spLocks noGrp="1"/>
          </p:cNvSpPr>
          <p:nvPr>
            <p:ph sz="quarter" idx="4"/>
          </p:nvPr>
        </p:nvSpPr>
        <p:spPr>
          <a:xfrm>
            <a:off x="6172200" y="3428999"/>
            <a:ext cx="5183188" cy="27606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E26083-0140-7B80-4F10-B6DF68B24D36}"/>
              </a:ext>
            </a:extLst>
          </p:cNvPr>
          <p:cNvSpPr>
            <a:spLocks noGrp="1"/>
          </p:cNvSpPr>
          <p:nvPr>
            <p:ph type="dt" sz="half" idx="10"/>
          </p:nvPr>
        </p:nvSpPr>
        <p:spPr/>
        <p:txBody>
          <a:bodyPr/>
          <a:lstStyle/>
          <a:p>
            <a:fld id="{E4C55823-06CD-C645-A21B-D590E5251EDE}" type="datetimeFigureOut">
              <a:rPr lang="en-US" smtClean="0"/>
              <a:t>7/26/23</a:t>
            </a:fld>
            <a:endParaRPr lang="en-US"/>
          </a:p>
        </p:txBody>
      </p:sp>
      <p:sp>
        <p:nvSpPr>
          <p:cNvPr id="8" name="Footer Placeholder 7">
            <a:extLst>
              <a:ext uri="{FF2B5EF4-FFF2-40B4-BE49-F238E27FC236}">
                <a16:creationId xmlns:a16="http://schemas.microsoft.com/office/drawing/2014/main" id="{00D1BBF6-CAB3-FBA6-3445-1487894E311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3BBF35D-AC32-5B34-B70E-32D518DC4B8D}"/>
              </a:ext>
            </a:extLst>
          </p:cNvPr>
          <p:cNvSpPr>
            <a:spLocks noGrp="1"/>
          </p:cNvSpPr>
          <p:nvPr>
            <p:ph type="sldNum" sz="quarter" idx="12"/>
          </p:nvPr>
        </p:nvSpPr>
        <p:spPr/>
        <p:txBody>
          <a:bodyPr/>
          <a:lstStyle/>
          <a:p>
            <a:fld id="{B4AA4637-23FD-C24D-84B3-1BE9A405BBE3}" type="slidenum">
              <a:rPr lang="en-US" smtClean="0"/>
              <a:t>‹#›</a:t>
            </a:fld>
            <a:endParaRPr lang="en-US"/>
          </a:p>
        </p:txBody>
      </p:sp>
    </p:spTree>
    <p:extLst>
      <p:ext uri="{BB962C8B-B14F-4D97-AF65-F5344CB8AC3E}">
        <p14:creationId xmlns:p14="http://schemas.microsoft.com/office/powerpoint/2010/main" val="628509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3B78B-CC58-EDA1-EC52-E87D008A3D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A76984-D6A8-6AF7-66BF-264525F298D2}"/>
              </a:ext>
            </a:extLst>
          </p:cNvPr>
          <p:cNvSpPr>
            <a:spLocks noGrp="1"/>
          </p:cNvSpPr>
          <p:nvPr>
            <p:ph type="dt" sz="half" idx="10"/>
          </p:nvPr>
        </p:nvSpPr>
        <p:spPr/>
        <p:txBody>
          <a:bodyPr/>
          <a:lstStyle/>
          <a:p>
            <a:fld id="{E4C55823-06CD-C645-A21B-D590E5251EDE}" type="datetimeFigureOut">
              <a:rPr lang="en-US" smtClean="0"/>
              <a:t>7/26/23</a:t>
            </a:fld>
            <a:endParaRPr lang="en-US"/>
          </a:p>
        </p:txBody>
      </p:sp>
      <p:sp>
        <p:nvSpPr>
          <p:cNvPr id="4" name="Footer Placeholder 3">
            <a:extLst>
              <a:ext uri="{FF2B5EF4-FFF2-40B4-BE49-F238E27FC236}">
                <a16:creationId xmlns:a16="http://schemas.microsoft.com/office/drawing/2014/main" id="{2ED77A32-2427-816D-4499-98AD7678123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587FF8E-09BA-2EF9-E9C6-2880824B2FD5}"/>
              </a:ext>
            </a:extLst>
          </p:cNvPr>
          <p:cNvSpPr>
            <a:spLocks noGrp="1"/>
          </p:cNvSpPr>
          <p:nvPr>
            <p:ph type="sldNum" sz="quarter" idx="12"/>
          </p:nvPr>
        </p:nvSpPr>
        <p:spPr/>
        <p:txBody>
          <a:bodyPr/>
          <a:lstStyle/>
          <a:p>
            <a:fld id="{B4AA4637-23FD-C24D-84B3-1BE9A405BBE3}" type="slidenum">
              <a:rPr lang="en-US" smtClean="0"/>
              <a:t>‹#›</a:t>
            </a:fld>
            <a:endParaRPr lang="en-US"/>
          </a:p>
        </p:txBody>
      </p:sp>
    </p:spTree>
    <p:extLst>
      <p:ext uri="{BB962C8B-B14F-4D97-AF65-F5344CB8AC3E}">
        <p14:creationId xmlns:p14="http://schemas.microsoft.com/office/powerpoint/2010/main" val="1620782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F06C706-3C13-2B53-9034-25011E05C024}"/>
              </a:ext>
            </a:extLst>
          </p:cNvPr>
          <p:cNvSpPr>
            <a:spLocks noGrp="1"/>
          </p:cNvSpPr>
          <p:nvPr>
            <p:ph type="dt" sz="half" idx="10"/>
          </p:nvPr>
        </p:nvSpPr>
        <p:spPr/>
        <p:txBody>
          <a:bodyPr/>
          <a:lstStyle/>
          <a:p>
            <a:fld id="{E4C55823-06CD-C645-A21B-D590E5251EDE}" type="datetimeFigureOut">
              <a:rPr lang="en-US" smtClean="0"/>
              <a:t>7/26/23</a:t>
            </a:fld>
            <a:endParaRPr lang="en-US"/>
          </a:p>
        </p:txBody>
      </p:sp>
      <p:sp>
        <p:nvSpPr>
          <p:cNvPr id="3" name="Footer Placeholder 2">
            <a:extLst>
              <a:ext uri="{FF2B5EF4-FFF2-40B4-BE49-F238E27FC236}">
                <a16:creationId xmlns:a16="http://schemas.microsoft.com/office/drawing/2014/main" id="{664FEDAC-57DC-7171-A913-26F74E88773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8C338F-316A-1BBD-955A-AA9DA98CE0D7}"/>
              </a:ext>
            </a:extLst>
          </p:cNvPr>
          <p:cNvSpPr>
            <a:spLocks noGrp="1"/>
          </p:cNvSpPr>
          <p:nvPr>
            <p:ph type="sldNum" sz="quarter" idx="12"/>
          </p:nvPr>
        </p:nvSpPr>
        <p:spPr/>
        <p:txBody>
          <a:bodyPr/>
          <a:lstStyle/>
          <a:p>
            <a:fld id="{B4AA4637-23FD-C24D-84B3-1BE9A405BBE3}" type="slidenum">
              <a:rPr lang="en-US" smtClean="0"/>
              <a:t>‹#›</a:t>
            </a:fld>
            <a:endParaRPr lang="en-US"/>
          </a:p>
        </p:txBody>
      </p:sp>
    </p:spTree>
    <p:extLst>
      <p:ext uri="{BB962C8B-B14F-4D97-AF65-F5344CB8AC3E}">
        <p14:creationId xmlns:p14="http://schemas.microsoft.com/office/powerpoint/2010/main" val="1039224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B1CB7-CDCE-28F6-10C3-E4D898F9A609}"/>
              </a:ext>
            </a:extLst>
          </p:cNvPr>
          <p:cNvSpPr>
            <a:spLocks noGrp="1"/>
          </p:cNvSpPr>
          <p:nvPr>
            <p:ph type="title"/>
          </p:nvPr>
        </p:nvSpPr>
        <p:spPr>
          <a:xfrm>
            <a:off x="836612" y="1391478"/>
            <a:ext cx="3932237" cy="1470992"/>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641A297-7856-2A6D-0A0A-0DC265B3A634}"/>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BC6E07-B391-2D59-8BDB-E3854198D0C3}"/>
              </a:ext>
            </a:extLst>
          </p:cNvPr>
          <p:cNvSpPr>
            <a:spLocks noGrp="1"/>
          </p:cNvSpPr>
          <p:nvPr>
            <p:ph type="body" sz="half" idx="2"/>
          </p:nvPr>
        </p:nvSpPr>
        <p:spPr>
          <a:xfrm>
            <a:off x="839788" y="2862470"/>
            <a:ext cx="3932237" cy="300651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6174F2-6ED6-268E-CD30-8781551199ED}"/>
              </a:ext>
            </a:extLst>
          </p:cNvPr>
          <p:cNvSpPr>
            <a:spLocks noGrp="1"/>
          </p:cNvSpPr>
          <p:nvPr>
            <p:ph type="dt" sz="half" idx="10"/>
          </p:nvPr>
        </p:nvSpPr>
        <p:spPr/>
        <p:txBody>
          <a:bodyPr/>
          <a:lstStyle/>
          <a:p>
            <a:fld id="{E4C55823-06CD-C645-A21B-D590E5251EDE}" type="datetimeFigureOut">
              <a:rPr lang="en-US" smtClean="0"/>
              <a:t>7/26/23</a:t>
            </a:fld>
            <a:endParaRPr lang="en-US"/>
          </a:p>
        </p:txBody>
      </p:sp>
      <p:sp>
        <p:nvSpPr>
          <p:cNvPr id="6" name="Footer Placeholder 5">
            <a:extLst>
              <a:ext uri="{FF2B5EF4-FFF2-40B4-BE49-F238E27FC236}">
                <a16:creationId xmlns:a16="http://schemas.microsoft.com/office/drawing/2014/main" id="{C7C7200F-4F3D-5941-127D-E0FCEE76F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6F7898-1175-3C1E-68BB-1C4D1041CC1D}"/>
              </a:ext>
            </a:extLst>
          </p:cNvPr>
          <p:cNvSpPr>
            <a:spLocks noGrp="1"/>
          </p:cNvSpPr>
          <p:nvPr>
            <p:ph type="sldNum" sz="quarter" idx="12"/>
          </p:nvPr>
        </p:nvSpPr>
        <p:spPr/>
        <p:txBody>
          <a:bodyPr/>
          <a:lstStyle/>
          <a:p>
            <a:fld id="{B4AA4637-23FD-C24D-84B3-1BE9A405BBE3}" type="slidenum">
              <a:rPr lang="en-US" smtClean="0"/>
              <a:t>‹#›</a:t>
            </a:fld>
            <a:endParaRPr lang="en-US"/>
          </a:p>
        </p:txBody>
      </p:sp>
    </p:spTree>
    <p:extLst>
      <p:ext uri="{BB962C8B-B14F-4D97-AF65-F5344CB8AC3E}">
        <p14:creationId xmlns:p14="http://schemas.microsoft.com/office/powerpoint/2010/main" val="20001857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CF95C-E62D-2896-D3BD-ED7D7121587F}"/>
              </a:ext>
            </a:extLst>
          </p:cNvPr>
          <p:cNvSpPr>
            <a:spLocks noGrp="1"/>
          </p:cNvSpPr>
          <p:nvPr>
            <p:ph type="title"/>
          </p:nvPr>
        </p:nvSpPr>
        <p:spPr>
          <a:xfrm>
            <a:off x="836612" y="1451112"/>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C7E09FC-5D30-406E-FDA5-C8CEB0072A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085D2C7-101E-26C8-D217-2D6F40B1EE91}"/>
              </a:ext>
            </a:extLst>
          </p:cNvPr>
          <p:cNvSpPr>
            <a:spLocks noGrp="1"/>
          </p:cNvSpPr>
          <p:nvPr>
            <p:ph type="body" sz="half" idx="2"/>
          </p:nvPr>
        </p:nvSpPr>
        <p:spPr>
          <a:xfrm>
            <a:off x="839788" y="3051312"/>
            <a:ext cx="3932237" cy="28176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1D3DA0-4E09-EC05-0DEE-8821E50BBFE1}"/>
              </a:ext>
            </a:extLst>
          </p:cNvPr>
          <p:cNvSpPr>
            <a:spLocks noGrp="1"/>
          </p:cNvSpPr>
          <p:nvPr>
            <p:ph type="dt" sz="half" idx="10"/>
          </p:nvPr>
        </p:nvSpPr>
        <p:spPr/>
        <p:txBody>
          <a:bodyPr/>
          <a:lstStyle/>
          <a:p>
            <a:fld id="{E4C55823-06CD-C645-A21B-D590E5251EDE}" type="datetimeFigureOut">
              <a:rPr lang="en-US" smtClean="0"/>
              <a:t>7/26/23</a:t>
            </a:fld>
            <a:endParaRPr lang="en-US"/>
          </a:p>
        </p:txBody>
      </p:sp>
      <p:sp>
        <p:nvSpPr>
          <p:cNvPr id="6" name="Footer Placeholder 5">
            <a:extLst>
              <a:ext uri="{FF2B5EF4-FFF2-40B4-BE49-F238E27FC236}">
                <a16:creationId xmlns:a16="http://schemas.microsoft.com/office/drawing/2014/main" id="{3CFFCAE8-52EF-7A46-E6AA-D0832CEA13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32DE9-4899-74EB-B6C5-D0B5EB6755E5}"/>
              </a:ext>
            </a:extLst>
          </p:cNvPr>
          <p:cNvSpPr>
            <a:spLocks noGrp="1"/>
          </p:cNvSpPr>
          <p:nvPr>
            <p:ph type="sldNum" sz="quarter" idx="12"/>
          </p:nvPr>
        </p:nvSpPr>
        <p:spPr/>
        <p:txBody>
          <a:bodyPr/>
          <a:lstStyle/>
          <a:p>
            <a:fld id="{B4AA4637-23FD-C24D-84B3-1BE9A405BBE3}" type="slidenum">
              <a:rPr lang="en-US" smtClean="0"/>
              <a:t>‹#›</a:t>
            </a:fld>
            <a:endParaRPr lang="en-US"/>
          </a:p>
        </p:txBody>
      </p:sp>
    </p:spTree>
    <p:extLst>
      <p:ext uri="{BB962C8B-B14F-4D97-AF65-F5344CB8AC3E}">
        <p14:creationId xmlns:p14="http://schemas.microsoft.com/office/powerpoint/2010/main" val="2474208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0DAF31-48C7-8771-8BBA-672BFEC6A2F4}"/>
              </a:ext>
            </a:extLst>
          </p:cNvPr>
          <p:cNvSpPr>
            <a:spLocks noGrp="1"/>
          </p:cNvSpPr>
          <p:nvPr>
            <p:ph type="title"/>
          </p:nvPr>
        </p:nvSpPr>
        <p:spPr>
          <a:xfrm>
            <a:off x="838200" y="1357518"/>
            <a:ext cx="7918174"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6CCB7FDE-D518-40F7-550E-8BC58ED0A6B8}"/>
              </a:ext>
            </a:extLst>
          </p:cNvPr>
          <p:cNvSpPr>
            <a:spLocks noGrp="1"/>
          </p:cNvSpPr>
          <p:nvPr>
            <p:ph type="body" idx="1"/>
          </p:nvPr>
        </p:nvSpPr>
        <p:spPr>
          <a:xfrm>
            <a:off x="838200" y="2862469"/>
            <a:ext cx="10515600" cy="331449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3C75F91-D5C2-A2B1-20A2-E364240007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C55823-06CD-C645-A21B-D590E5251EDE}" type="datetimeFigureOut">
              <a:rPr lang="en-US" smtClean="0"/>
              <a:t>7/26/23</a:t>
            </a:fld>
            <a:endParaRPr lang="en-US"/>
          </a:p>
        </p:txBody>
      </p:sp>
      <p:sp>
        <p:nvSpPr>
          <p:cNvPr id="5" name="Footer Placeholder 4">
            <a:extLst>
              <a:ext uri="{FF2B5EF4-FFF2-40B4-BE49-F238E27FC236}">
                <a16:creationId xmlns:a16="http://schemas.microsoft.com/office/drawing/2014/main" id="{5D78794D-4FCE-532F-A384-EBD87417A7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4AC86FA-1F84-7295-B6E2-AFDC912545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AA4637-23FD-C24D-84B3-1BE9A405BBE3}" type="slidenum">
              <a:rPr lang="en-US" smtClean="0"/>
              <a:t>‹#›</a:t>
            </a:fld>
            <a:endParaRPr lang="en-US"/>
          </a:p>
        </p:txBody>
      </p:sp>
    </p:spTree>
    <p:extLst>
      <p:ext uri="{BB962C8B-B14F-4D97-AF65-F5344CB8AC3E}">
        <p14:creationId xmlns:p14="http://schemas.microsoft.com/office/powerpoint/2010/main" val="8052318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baseline="0">
          <a:solidFill>
            <a:schemeClr val="accent4">
              <a:lumMod val="20000"/>
              <a:lumOff val="8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accent3">
              <a:lumMod val="20000"/>
              <a:lumOff val="8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accent3">
              <a:lumMod val="20000"/>
              <a:lumOff val="8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accent3">
              <a:lumMod val="20000"/>
              <a:lumOff val="8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accent3">
              <a:lumMod val="20000"/>
              <a:lumOff val="8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accent3">
              <a:lumMod val="20000"/>
              <a:lumOff val="8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D7488-90BF-AC17-5BDA-AC40A380E43D}"/>
              </a:ext>
            </a:extLst>
          </p:cNvPr>
          <p:cNvSpPr>
            <a:spLocks noGrp="1"/>
          </p:cNvSpPr>
          <p:nvPr>
            <p:ph type="ctrTitle"/>
          </p:nvPr>
        </p:nvSpPr>
        <p:spPr>
          <a:xfrm>
            <a:off x="1172308" y="1509219"/>
            <a:ext cx="6740769" cy="2387600"/>
          </a:xfrm>
        </p:spPr>
        <p:txBody>
          <a:bodyPr>
            <a:normAutofit/>
          </a:bodyPr>
          <a:lstStyle/>
          <a:p>
            <a:pPr algn="l"/>
            <a:r>
              <a:rPr lang="en-US" dirty="0" err="1">
                <a:solidFill>
                  <a:schemeClr val="tx1"/>
                </a:solidFill>
              </a:rPr>
              <a:t>scRNAseqApp</a:t>
            </a:r>
            <a:br>
              <a:rPr lang="en-US" dirty="0">
                <a:solidFill>
                  <a:schemeClr val="tx1"/>
                </a:solidFill>
              </a:rPr>
            </a:br>
            <a:r>
              <a:rPr lang="en-US" sz="2400" dirty="0">
                <a:solidFill>
                  <a:schemeClr val="tx1"/>
                </a:solidFill>
                <a:effectLst/>
                <a:latin typeface="Helvetica" pitchFamily="2" charset="0"/>
              </a:rPr>
              <a:t>An Interactive Visualization Resource</a:t>
            </a:r>
            <a:br>
              <a:rPr lang="en-US" sz="2400" dirty="0">
                <a:solidFill>
                  <a:schemeClr val="tx1"/>
                </a:solidFill>
                <a:effectLst/>
                <a:latin typeface="Helvetica" pitchFamily="2" charset="0"/>
              </a:rPr>
            </a:br>
            <a:r>
              <a:rPr lang="en-US" sz="2400" dirty="0">
                <a:solidFill>
                  <a:schemeClr val="tx1"/>
                </a:solidFill>
                <a:effectLst/>
                <a:latin typeface="Helvetica" pitchFamily="2" charset="0"/>
              </a:rPr>
              <a:t>for single-cell RNA-seq and ATAC-seq</a:t>
            </a:r>
            <a:endParaRPr lang="en-US" dirty="0">
              <a:solidFill>
                <a:schemeClr val="tx1"/>
              </a:solidFill>
            </a:endParaRPr>
          </a:p>
        </p:txBody>
      </p:sp>
      <p:sp>
        <p:nvSpPr>
          <p:cNvPr id="3" name="Subtitle 2">
            <a:extLst>
              <a:ext uri="{FF2B5EF4-FFF2-40B4-BE49-F238E27FC236}">
                <a16:creationId xmlns:a16="http://schemas.microsoft.com/office/drawing/2014/main" id="{E970E503-E1B5-3EA9-662B-A8B56EFB1117}"/>
              </a:ext>
            </a:extLst>
          </p:cNvPr>
          <p:cNvSpPr>
            <a:spLocks noGrp="1"/>
          </p:cNvSpPr>
          <p:nvPr>
            <p:ph type="subTitle" idx="1"/>
          </p:nvPr>
        </p:nvSpPr>
        <p:spPr>
          <a:xfrm>
            <a:off x="1195753" y="4356672"/>
            <a:ext cx="5057553" cy="1655762"/>
          </a:xfrm>
        </p:spPr>
        <p:txBody>
          <a:bodyPr>
            <a:normAutofit/>
          </a:bodyPr>
          <a:lstStyle/>
          <a:p>
            <a:pPr algn="l"/>
            <a:r>
              <a:rPr lang="en-US" dirty="0">
                <a:latin typeface="Helvetica" pitchFamily="2" charset="0"/>
              </a:rPr>
              <a:t>Jianhong Ou</a:t>
            </a:r>
          </a:p>
          <a:p>
            <a:pPr algn="l"/>
            <a:r>
              <a:rPr lang="en-US" dirty="0">
                <a:effectLst/>
                <a:latin typeface="Helvetica" pitchFamily="2" charset="0"/>
              </a:rPr>
              <a:t>BioC-2023</a:t>
            </a:r>
          </a:p>
          <a:p>
            <a:pPr algn="l"/>
            <a:endParaRPr lang="en-US" dirty="0"/>
          </a:p>
        </p:txBody>
      </p:sp>
      <p:sp>
        <p:nvSpPr>
          <p:cNvPr id="4" name="Rectangle 3">
            <a:extLst>
              <a:ext uri="{FF2B5EF4-FFF2-40B4-BE49-F238E27FC236}">
                <a16:creationId xmlns:a16="http://schemas.microsoft.com/office/drawing/2014/main" id="{04B6B2D1-4B9B-2A61-3E21-18B8BE475BC6}"/>
              </a:ext>
            </a:extLst>
          </p:cNvPr>
          <p:cNvSpPr/>
          <p:nvPr/>
        </p:nvSpPr>
        <p:spPr>
          <a:xfrm flipH="1">
            <a:off x="1101969" y="2468119"/>
            <a:ext cx="93784" cy="1359877"/>
          </a:xfrm>
          <a:prstGeom prst="rect">
            <a:avLst/>
          </a:prstGeom>
          <a:solidFill>
            <a:schemeClr val="tx1">
              <a:lumMod val="50000"/>
              <a:lumOff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2BBD171-77FD-9854-4532-D7A2C14C9F36}"/>
              </a:ext>
            </a:extLst>
          </p:cNvPr>
          <p:cNvSpPr/>
          <p:nvPr/>
        </p:nvSpPr>
        <p:spPr>
          <a:xfrm flipH="1">
            <a:off x="1062981" y="2439761"/>
            <a:ext cx="93784" cy="1359877"/>
          </a:xfrm>
          <a:prstGeom prst="rect">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91F0F13C-CC29-FFBB-F697-5CEEB0AE22A8}"/>
              </a:ext>
            </a:extLst>
          </p:cNvPr>
          <p:cNvSpPr txBox="1">
            <a:spLocks/>
          </p:cNvSpPr>
          <p:nvPr/>
        </p:nvSpPr>
        <p:spPr>
          <a:xfrm>
            <a:off x="1152402" y="1497043"/>
            <a:ext cx="6740769" cy="23876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baseline="0">
                <a:solidFill>
                  <a:schemeClr val="accent4">
                    <a:lumMod val="20000"/>
                    <a:lumOff val="80000"/>
                  </a:schemeClr>
                </a:solidFill>
                <a:latin typeface="+mj-lt"/>
                <a:ea typeface="+mj-ea"/>
                <a:cs typeface="+mj-cs"/>
              </a:defRPr>
            </a:lvl1pPr>
          </a:lstStyle>
          <a:p>
            <a:pPr algn="l"/>
            <a:r>
              <a:rPr lang="en-US" dirty="0" err="1"/>
              <a:t>scRNAseqApp</a:t>
            </a:r>
            <a:br>
              <a:rPr lang="en-US" dirty="0"/>
            </a:br>
            <a:r>
              <a:rPr lang="en-US" sz="2400" dirty="0">
                <a:latin typeface="Helvetica" pitchFamily="2" charset="0"/>
              </a:rPr>
              <a:t>An Interactive Visualization Resource</a:t>
            </a:r>
            <a:br>
              <a:rPr lang="en-US" sz="2400" dirty="0">
                <a:latin typeface="Helvetica" pitchFamily="2" charset="0"/>
              </a:rPr>
            </a:br>
            <a:r>
              <a:rPr lang="en-US" sz="2400" dirty="0">
                <a:latin typeface="Helvetica" pitchFamily="2" charset="0"/>
              </a:rPr>
              <a:t>for single-cell RNA-seq and ATAC-seq</a:t>
            </a:r>
            <a:endParaRPr lang="en-US" dirty="0"/>
          </a:p>
        </p:txBody>
      </p:sp>
    </p:spTree>
    <p:extLst>
      <p:ext uri="{BB962C8B-B14F-4D97-AF65-F5344CB8AC3E}">
        <p14:creationId xmlns:p14="http://schemas.microsoft.com/office/powerpoint/2010/main" val="1883952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2F87D-9B94-9487-A2E9-E66715AD4EAC}"/>
              </a:ext>
            </a:extLst>
          </p:cNvPr>
          <p:cNvSpPr>
            <a:spLocks noGrp="1"/>
          </p:cNvSpPr>
          <p:nvPr>
            <p:ph type="title"/>
          </p:nvPr>
        </p:nvSpPr>
        <p:spPr/>
        <p:txBody>
          <a:bodyPr>
            <a:normAutofit/>
          </a:bodyPr>
          <a:lstStyle/>
          <a:p>
            <a:r>
              <a:rPr lang="en-US" dirty="0"/>
              <a:t>Shiny pages: </a:t>
            </a:r>
            <a:r>
              <a:rPr lang="en-US" sz="3600" i="1" dirty="0"/>
              <a:t>Co-expression plots</a:t>
            </a:r>
            <a:endParaRPr lang="en-US" i="1" dirty="0"/>
          </a:p>
        </p:txBody>
      </p:sp>
      <p:sp>
        <p:nvSpPr>
          <p:cNvPr id="3" name="Content Placeholder 2">
            <a:extLst>
              <a:ext uri="{FF2B5EF4-FFF2-40B4-BE49-F238E27FC236}">
                <a16:creationId xmlns:a16="http://schemas.microsoft.com/office/drawing/2014/main" id="{2B754E4C-01CC-2243-60A0-0B33E5A6A937}"/>
              </a:ext>
            </a:extLst>
          </p:cNvPr>
          <p:cNvSpPr>
            <a:spLocks noGrp="1"/>
          </p:cNvSpPr>
          <p:nvPr>
            <p:ph idx="1"/>
          </p:nvPr>
        </p:nvSpPr>
        <p:spPr>
          <a:xfrm>
            <a:off x="838200" y="2466753"/>
            <a:ext cx="10515600" cy="4242391"/>
          </a:xfrm>
          <a:solidFill>
            <a:schemeClr val="tx1">
              <a:alpha val="24960"/>
            </a:schemeClr>
          </a:solidFill>
        </p:spPr>
        <p:txBody>
          <a:bodyPr>
            <a:normAutofit fontScale="92500" lnSpcReduction="20000"/>
          </a:bodyPr>
          <a:lstStyle/>
          <a:p>
            <a:pPr marL="0" indent="0">
              <a:buNone/>
            </a:pPr>
            <a:r>
              <a:rPr lang="en-US" sz="2000" b="0" i="0" dirty="0">
                <a:effectLst/>
                <a:latin typeface="Arial" panose="020B0604020202020204" pitchFamily="34" charset="0"/>
              </a:rPr>
              <a:t>The platform provides four distinct sub-modules designed to explore the co-expression patterns of two or several genes:</a:t>
            </a:r>
          </a:p>
          <a:p>
            <a:pPr marL="457200" indent="-457200">
              <a:buFont typeface="+mj-lt"/>
              <a:buAutoNum type="arabicPeriod"/>
            </a:pPr>
            <a:r>
              <a:rPr lang="en-US" sz="2000" b="1" i="0" dirty="0">
                <a:effectLst/>
                <a:latin typeface="Arial" panose="020B0604020202020204" pitchFamily="34" charset="0"/>
              </a:rPr>
              <a:t>Gene Expression vs. Gene Expression</a:t>
            </a:r>
            <a:r>
              <a:rPr lang="en-US" sz="2000" b="0" i="0" dirty="0">
                <a:effectLst/>
                <a:latin typeface="Arial" panose="020B0604020202020204" pitchFamily="34" charset="0"/>
              </a:rPr>
              <a:t>: This sub-module plots the gene expression levels side by side, enabling easy visual comparison.</a:t>
            </a:r>
          </a:p>
          <a:p>
            <a:pPr marL="457200" indent="-457200">
              <a:buFont typeface="+mj-lt"/>
              <a:buAutoNum type="arabicPeriod"/>
            </a:pPr>
            <a:r>
              <a:rPr lang="en-US" sz="2000" b="1" i="0" dirty="0">
                <a:effectLst/>
                <a:latin typeface="Arial" panose="020B0604020202020204" pitchFamily="34" charset="0"/>
              </a:rPr>
              <a:t>Gene Co-expression Plot</a:t>
            </a:r>
            <a:r>
              <a:rPr lang="en-US" sz="2000" b="0" i="0" dirty="0">
                <a:effectLst/>
                <a:latin typeface="Arial" panose="020B0604020202020204" pitchFamily="34" charset="0"/>
              </a:rPr>
              <a:t>: In this sub-module, the relative expression levels of the genes are represented in a 2D or 3D heatmap, providing a comprehensive view of their co-expression patterns.</a:t>
            </a:r>
          </a:p>
          <a:p>
            <a:pPr marL="457200" indent="-457200">
              <a:buFont typeface="+mj-lt"/>
              <a:buAutoNum type="arabicPeriod"/>
            </a:pPr>
            <a:r>
              <a:rPr lang="en-US" sz="2000" b="1" i="0" dirty="0">
                <a:effectLst/>
                <a:latin typeface="Arial" panose="020B0604020202020204" pitchFamily="34" charset="0"/>
              </a:rPr>
              <a:t>3-Dimensional Gene Co-expression Plot</a:t>
            </a:r>
            <a:r>
              <a:rPr lang="en-US" sz="2000" b="0" i="0" dirty="0">
                <a:effectLst/>
                <a:latin typeface="Arial" panose="020B0604020202020204" pitchFamily="34" charset="0"/>
              </a:rPr>
              <a:t>: Similar to the previous sub-module, this one showcases gene co-expression patterns but in a 3D visualization, allowing for a more in-depth understanding.</a:t>
            </a:r>
          </a:p>
          <a:p>
            <a:pPr marL="457200" indent="-457200">
              <a:buFont typeface="+mj-lt"/>
              <a:buAutoNum type="arabicPeriod"/>
            </a:pPr>
            <a:r>
              <a:rPr lang="en-US" sz="2000" b="1" i="0" dirty="0">
                <a:effectLst/>
                <a:latin typeface="Arial" panose="020B0604020202020204" pitchFamily="34" charset="0"/>
              </a:rPr>
              <a:t>Sunburst Plot</a:t>
            </a:r>
            <a:r>
              <a:rPr lang="en-US" sz="2000" b="0" i="0" dirty="0">
                <a:effectLst/>
                <a:latin typeface="Arial" panose="020B0604020202020204" pitchFamily="34" charset="0"/>
              </a:rPr>
              <a:t>: The Sunburst plot is specifically designed to display the expression levels of more than two genes. It offers a unique and informative representation of the relationships between multiple genes' expression levels.</a:t>
            </a:r>
          </a:p>
          <a:p>
            <a:pPr marL="0" indent="0">
              <a:buNone/>
            </a:pPr>
            <a:r>
              <a:rPr lang="en-US" sz="2000" b="0" i="0" dirty="0">
                <a:effectLst/>
                <a:latin typeface="Arial" panose="020B0604020202020204" pitchFamily="34" charset="0"/>
              </a:rPr>
              <a:t>These sub-modules collectively offer a diverse set of visualization options to gain valuable insights into the co-expression dynamics of genes in the dataset. Researchers can choose the most suitable sub-module based on their specific analytical needs, making the exploration of gene co-expression patterns more efficient and insightful.</a:t>
            </a:r>
          </a:p>
        </p:txBody>
      </p:sp>
    </p:spTree>
    <p:extLst>
      <p:ext uri="{BB962C8B-B14F-4D97-AF65-F5344CB8AC3E}">
        <p14:creationId xmlns:p14="http://schemas.microsoft.com/office/powerpoint/2010/main" val="205629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Screens screenshot of a cell phone screen&#10;&#10;Description automatically generated">
            <a:extLst>
              <a:ext uri="{FF2B5EF4-FFF2-40B4-BE49-F238E27FC236}">
                <a16:creationId xmlns:a16="http://schemas.microsoft.com/office/drawing/2014/main" id="{16393523-4B81-596C-F6BD-ED16D41A2426}"/>
              </a:ext>
            </a:extLst>
          </p:cNvPr>
          <p:cNvPicPr>
            <a:picLocks noGrp="1" noChangeAspect="1"/>
          </p:cNvPicPr>
          <p:nvPr>
            <p:ph idx="1"/>
          </p:nvPr>
        </p:nvPicPr>
        <p:blipFill>
          <a:blip r:embed="rId2"/>
          <a:stretch>
            <a:fillRect/>
          </a:stretch>
        </p:blipFill>
        <p:spPr>
          <a:xfrm>
            <a:off x="671384" y="1915965"/>
            <a:ext cx="2646535" cy="3657600"/>
          </a:xfrm>
        </p:spPr>
      </p:pic>
      <p:pic>
        <p:nvPicPr>
          <p:cNvPr id="12" name="Picture 11" descr="Screens screenshot of a cell phone screen&#10;&#10;Description automatically generated">
            <a:extLst>
              <a:ext uri="{FF2B5EF4-FFF2-40B4-BE49-F238E27FC236}">
                <a16:creationId xmlns:a16="http://schemas.microsoft.com/office/drawing/2014/main" id="{928CE63D-D578-753D-3A6D-52A13CAA2501}"/>
              </a:ext>
            </a:extLst>
          </p:cNvPr>
          <p:cNvPicPr>
            <a:picLocks noChangeAspect="1"/>
          </p:cNvPicPr>
          <p:nvPr/>
        </p:nvPicPr>
        <p:blipFill>
          <a:blip r:embed="rId3"/>
          <a:stretch>
            <a:fillRect/>
          </a:stretch>
        </p:blipFill>
        <p:spPr>
          <a:xfrm>
            <a:off x="3426230" y="1915965"/>
            <a:ext cx="2863515" cy="3657600"/>
          </a:xfrm>
          <a:prstGeom prst="rect">
            <a:avLst/>
          </a:prstGeom>
        </p:spPr>
      </p:pic>
      <p:pic>
        <p:nvPicPr>
          <p:cNvPr id="14" name="Picture 13" descr="A screenshot of a computer&#10;&#10;Description automatically generated">
            <a:extLst>
              <a:ext uri="{FF2B5EF4-FFF2-40B4-BE49-F238E27FC236}">
                <a16:creationId xmlns:a16="http://schemas.microsoft.com/office/drawing/2014/main" id="{6427B985-7780-DA6A-5316-0C70C4B3B337}"/>
              </a:ext>
            </a:extLst>
          </p:cNvPr>
          <p:cNvPicPr>
            <a:picLocks noChangeAspect="1"/>
          </p:cNvPicPr>
          <p:nvPr/>
        </p:nvPicPr>
        <p:blipFill>
          <a:blip r:embed="rId4"/>
          <a:stretch>
            <a:fillRect/>
          </a:stretch>
        </p:blipFill>
        <p:spPr>
          <a:xfrm>
            <a:off x="6398056" y="1915965"/>
            <a:ext cx="2894648" cy="3657600"/>
          </a:xfrm>
          <a:prstGeom prst="rect">
            <a:avLst/>
          </a:prstGeom>
        </p:spPr>
      </p:pic>
      <p:pic>
        <p:nvPicPr>
          <p:cNvPr id="16" name="Picture 15" descr="Screens screenshot of a computer screen&#10;&#10;Description automatically generated">
            <a:extLst>
              <a:ext uri="{FF2B5EF4-FFF2-40B4-BE49-F238E27FC236}">
                <a16:creationId xmlns:a16="http://schemas.microsoft.com/office/drawing/2014/main" id="{F9F8BA8B-48D3-13FD-FB7F-9AB23985F345}"/>
              </a:ext>
            </a:extLst>
          </p:cNvPr>
          <p:cNvPicPr>
            <a:picLocks noChangeAspect="1"/>
          </p:cNvPicPr>
          <p:nvPr/>
        </p:nvPicPr>
        <p:blipFill>
          <a:blip r:embed="rId5"/>
          <a:stretch>
            <a:fillRect/>
          </a:stretch>
        </p:blipFill>
        <p:spPr>
          <a:xfrm>
            <a:off x="9401016" y="1915965"/>
            <a:ext cx="2349491" cy="3657600"/>
          </a:xfrm>
          <a:prstGeom prst="rect">
            <a:avLst/>
          </a:prstGeom>
        </p:spPr>
      </p:pic>
    </p:spTree>
    <p:extLst>
      <p:ext uri="{BB962C8B-B14F-4D97-AF65-F5344CB8AC3E}">
        <p14:creationId xmlns:p14="http://schemas.microsoft.com/office/powerpoint/2010/main" val="42231251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2F87D-9B94-9487-A2E9-E66715AD4EAC}"/>
              </a:ext>
            </a:extLst>
          </p:cNvPr>
          <p:cNvSpPr>
            <a:spLocks noGrp="1"/>
          </p:cNvSpPr>
          <p:nvPr>
            <p:ph type="title"/>
          </p:nvPr>
        </p:nvSpPr>
        <p:spPr/>
        <p:txBody>
          <a:bodyPr>
            <a:normAutofit/>
          </a:bodyPr>
          <a:lstStyle/>
          <a:p>
            <a:r>
              <a:rPr lang="en-US" dirty="0"/>
              <a:t>Shiny pages: </a:t>
            </a:r>
            <a:r>
              <a:rPr lang="en-US" sz="3600" i="1" dirty="0"/>
              <a:t>Statistical plots</a:t>
            </a:r>
            <a:endParaRPr lang="en-US" i="1" dirty="0"/>
          </a:p>
        </p:txBody>
      </p:sp>
      <p:sp>
        <p:nvSpPr>
          <p:cNvPr id="3" name="Content Placeholder 2">
            <a:extLst>
              <a:ext uri="{FF2B5EF4-FFF2-40B4-BE49-F238E27FC236}">
                <a16:creationId xmlns:a16="http://schemas.microsoft.com/office/drawing/2014/main" id="{2B754E4C-01CC-2243-60A0-0B33E5A6A937}"/>
              </a:ext>
            </a:extLst>
          </p:cNvPr>
          <p:cNvSpPr>
            <a:spLocks noGrp="1"/>
          </p:cNvSpPr>
          <p:nvPr>
            <p:ph idx="1"/>
          </p:nvPr>
        </p:nvSpPr>
        <p:spPr>
          <a:xfrm>
            <a:off x="838200" y="2862469"/>
            <a:ext cx="10515600" cy="3697819"/>
          </a:xfrm>
        </p:spPr>
        <p:txBody>
          <a:bodyPr>
            <a:normAutofit fontScale="92500" lnSpcReduction="20000"/>
          </a:bodyPr>
          <a:lstStyle/>
          <a:p>
            <a:pPr marL="0" indent="0" algn="l">
              <a:buNone/>
            </a:pPr>
            <a:r>
              <a:rPr lang="en-US" b="0" i="0" dirty="0">
                <a:effectLst/>
                <a:latin typeface="Arial" panose="020B0604020202020204" pitchFamily="34" charset="0"/>
              </a:rPr>
              <a:t>The sub-modules of statistical plots offer a wide range of visualization options, including Violin, Box, Proportion, Bubble, Heatmap, and Waffle plots.</a:t>
            </a:r>
          </a:p>
          <a:p>
            <a:pPr marL="0" indent="0" algn="l">
              <a:buNone/>
            </a:pPr>
            <a:r>
              <a:rPr lang="en-US" b="0" i="0" dirty="0">
                <a:effectLst/>
                <a:latin typeface="Arial" panose="020B0604020202020204" pitchFamily="34" charset="0"/>
              </a:rPr>
              <a:t>Within the </a:t>
            </a:r>
            <a:r>
              <a:rPr lang="en-US" b="0" i="0" dirty="0" err="1">
                <a:effectLst/>
                <a:latin typeface="Arial" panose="020B0604020202020204" pitchFamily="34" charset="0"/>
              </a:rPr>
              <a:t>Bubbleplot</a:t>
            </a:r>
            <a:r>
              <a:rPr lang="en-US" b="0" i="0" dirty="0">
                <a:effectLst/>
                <a:latin typeface="Arial" panose="020B0604020202020204" pitchFamily="34" charset="0"/>
              </a:rPr>
              <a:t> and Heatmap sub-modules, users can visualize multiple genes across multiple layers by selecting the plot type as Violin.</a:t>
            </a:r>
          </a:p>
          <a:p>
            <a:pPr marL="0" indent="0" algn="l">
              <a:buNone/>
            </a:pPr>
            <a:r>
              <a:rPr lang="en-US" b="0" i="0" dirty="0">
                <a:effectLst/>
                <a:latin typeface="Arial" panose="020B0604020202020204" pitchFamily="34" charset="0"/>
              </a:rPr>
              <a:t>To provide users with greater control over the plots, various parameters can be adjusted, such as changing the order of samples or contents, selecting color schemes, and adjusting point sizes. This level of customization allows users to tailor the visualizations to their specific analysis needs, enhancing the exploration and understanding of complex datasets.</a:t>
            </a:r>
          </a:p>
        </p:txBody>
      </p:sp>
    </p:spTree>
    <p:extLst>
      <p:ext uri="{BB962C8B-B14F-4D97-AF65-F5344CB8AC3E}">
        <p14:creationId xmlns:p14="http://schemas.microsoft.com/office/powerpoint/2010/main" val="1122280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information&#10;&#10;Description automatically generated">
            <a:extLst>
              <a:ext uri="{FF2B5EF4-FFF2-40B4-BE49-F238E27FC236}">
                <a16:creationId xmlns:a16="http://schemas.microsoft.com/office/drawing/2014/main" id="{368500A3-6A61-1554-4F20-5B35C99B45A8}"/>
              </a:ext>
            </a:extLst>
          </p:cNvPr>
          <p:cNvPicPr>
            <a:picLocks noGrp="1" noChangeAspect="1"/>
          </p:cNvPicPr>
          <p:nvPr>
            <p:ph idx="1"/>
          </p:nvPr>
        </p:nvPicPr>
        <p:blipFill>
          <a:blip r:embed="rId2"/>
          <a:stretch>
            <a:fillRect/>
          </a:stretch>
        </p:blipFill>
        <p:spPr>
          <a:xfrm>
            <a:off x="169501" y="2468858"/>
            <a:ext cx="2305618" cy="2743200"/>
          </a:xfrm>
        </p:spPr>
      </p:pic>
      <p:pic>
        <p:nvPicPr>
          <p:cNvPr id="8" name="Picture 7" descr="A screenshot of a cell phone&#10;&#10;Description automatically generated">
            <a:extLst>
              <a:ext uri="{FF2B5EF4-FFF2-40B4-BE49-F238E27FC236}">
                <a16:creationId xmlns:a16="http://schemas.microsoft.com/office/drawing/2014/main" id="{C0F78C9E-C601-B37B-531B-3467A74F1A34}"/>
              </a:ext>
            </a:extLst>
          </p:cNvPr>
          <p:cNvPicPr>
            <a:picLocks noChangeAspect="1"/>
          </p:cNvPicPr>
          <p:nvPr/>
        </p:nvPicPr>
        <p:blipFill>
          <a:blip r:embed="rId3"/>
          <a:stretch>
            <a:fillRect/>
          </a:stretch>
        </p:blipFill>
        <p:spPr>
          <a:xfrm>
            <a:off x="2465196" y="2468858"/>
            <a:ext cx="2222683" cy="2743200"/>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30655E33-575D-8F3D-4800-8C05F8779EC4}"/>
              </a:ext>
            </a:extLst>
          </p:cNvPr>
          <p:cNvPicPr>
            <a:picLocks noChangeAspect="1"/>
          </p:cNvPicPr>
          <p:nvPr/>
        </p:nvPicPr>
        <p:blipFill>
          <a:blip r:embed="rId4"/>
          <a:stretch>
            <a:fillRect/>
          </a:stretch>
        </p:blipFill>
        <p:spPr>
          <a:xfrm>
            <a:off x="4677956" y="2468858"/>
            <a:ext cx="1723587" cy="2743200"/>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EBEB5597-F209-4681-1999-8216948BB42A}"/>
              </a:ext>
            </a:extLst>
          </p:cNvPr>
          <p:cNvPicPr>
            <a:picLocks noChangeAspect="1"/>
          </p:cNvPicPr>
          <p:nvPr/>
        </p:nvPicPr>
        <p:blipFill>
          <a:blip r:embed="rId5"/>
          <a:stretch>
            <a:fillRect/>
          </a:stretch>
        </p:blipFill>
        <p:spPr>
          <a:xfrm>
            <a:off x="6391620" y="2468858"/>
            <a:ext cx="1676814" cy="2743200"/>
          </a:xfrm>
          <a:prstGeom prst="rect">
            <a:avLst/>
          </a:prstGeom>
        </p:spPr>
      </p:pic>
      <p:pic>
        <p:nvPicPr>
          <p:cNvPr id="17" name="Picture 16" descr="A screenshot of a computer&#10;&#10;Description automatically generated">
            <a:extLst>
              <a:ext uri="{FF2B5EF4-FFF2-40B4-BE49-F238E27FC236}">
                <a16:creationId xmlns:a16="http://schemas.microsoft.com/office/drawing/2014/main" id="{5948A1C4-C052-A35C-3652-591DA8B6F908}"/>
              </a:ext>
            </a:extLst>
          </p:cNvPr>
          <p:cNvPicPr>
            <a:picLocks noChangeAspect="1"/>
          </p:cNvPicPr>
          <p:nvPr/>
        </p:nvPicPr>
        <p:blipFill>
          <a:blip r:embed="rId6"/>
          <a:stretch>
            <a:fillRect/>
          </a:stretch>
        </p:blipFill>
        <p:spPr>
          <a:xfrm>
            <a:off x="8058511" y="2468858"/>
            <a:ext cx="1602868" cy="2743200"/>
          </a:xfrm>
          <a:prstGeom prst="rect">
            <a:avLst/>
          </a:prstGeom>
        </p:spPr>
      </p:pic>
      <p:pic>
        <p:nvPicPr>
          <p:cNvPr id="19" name="Picture 18" descr="A screenshot of a computer screen&#10;&#10;Description automatically generated">
            <a:extLst>
              <a:ext uri="{FF2B5EF4-FFF2-40B4-BE49-F238E27FC236}">
                <a16:creationId xmlns:a16="http://schemas.microsoft.com/office/drawing/2014/main" id="{DD1BE4CE-26AF-4E84-8CCF-57100D838797}"/>
              </a:ext>
            </a:extLst>
          </p:cNvPr>
          <p:cNvPicPr>
            <a:picLocks noChangeAspect="1"/>
          </p:cNvPicPr>
          <p:nvPr/>
        </p:nvPicPr>
        <p:blipFill>
          <a:blip r:embed="rId7"/>
          <a:stretch>
            <a:fillRect/>
          </a:stretch>
        </p:blipFill>
        <p:spPr>
          <a:xfrm>
            <a:off x="9651457" y="2468858"/>
            <a:ext cx="2371042" cy="2743200"/>
          </a:xfrm>
          <a:prstGeom prst="rect">
            <a:avLst/>
          </a:prstGeom>
        </p:spPr>
      </p:pic>
    </p:spTree>
    <p:extLst>
      <p:ext uri="{BB962C8B-B14F-4D97-AF65-F5344CB8AC3E}">
        <p14:creationId xmlns:p14="http://schemas.microsoft.com/office/powerpoint/2010/main" val="2213221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2F87D-9B94-9487-A2E9-E66715AD4EAC}"/>
              </a:ext>
            </a:extLst>
          </p:cNvPr>
          <p:cNvSpPr>
            <a:spLocks noGrp="1"/>
          </p:cNvSpPr>
          <p:nvPr>
            <p:ph type="title"/>
          </p:nvPr>
        </p:nvSpPr>
        <p:spPr/>
        <p:txBody>
          <a:bodyPr>
            <a:normAutofit/>
          </a:bodyPr>
          <a:lstStyle/>
          <a:p>
            <a:r>
              <a:rPr lang="en-US" dirty="0"/>
              <a:t>Shiny pages: </a:t>
            </a:r>
            <a:r>
              <a:rPr lang="en-US" sz="3600" i="1" dirty="0"/>
              <a:t>Explorer for multiple combination plots</a:t>
            </a:r>
            <a:endParaRPr lang="en-US" i="1" dirty="0"/>
          </a:p>
        </p:txBody>
      </p:sp>
      <p:sp>
        <p:nvSpPr>
          <p:cNvPr id="3" name="Content Placeholder 2">
            <a:extLst>
              <a:ext uri="{FF2B5EF4-FFF2-40B4-BE49-F238E27FC236}">
                <a16:creationId xmlns:a16="http://schemas.microsoft.com/office/drawing/2014/main" id="{2B754E4C-01CC-2243-60A0-0B33E5A6A937}"/>
              </a:ext>
            </a:extLst>
          </p:cNvPr>
          <p:cNvSpPr>
            <a:spLocks noGrp="1"/>
          </p:cNvSpPr>
          <p:nvPr>
            <p:ph idx="1"/>
          </p:nvPr>
        </p:nvSpPr>
        <p:spPr>
          <a:xfrm>
            <a:off x="838200" y="2862469"/>
            <a:ext cx="10515600" cy="3697819"/>
          </a:xfrm>
        </p:spPr>
        <p:txBody>
          <a:bodyPr>
            <a:normAutofit fontScale="85000" lnSpcReduction="20000"/>
          </a:bodyPr>
          <a:lstStyle/>
          <a:p>
            <a:pPr marL="0" indent="0" algn="l">
              <a:buNone/>
            </a:pPr>
            <a:r>
              <a:rPr lang="en-US" b="0" i="0" dirty="0">
                <a:effectLst/>
                <a:latin typeface="Arial" panose="020B0604020202020204" pitchFamily="34" charset="0"/>
              </a:rPr>
              <a:t>The Explorer module enhances flexibility in multiple comparisons by allowing users to combine multiple plots on a single page. Users can simply select the desired module type and click the `NEW MODULE` button to add a plot. Each module consists of three regions: </a:t>
            </a:r>
          </a:p>
          <a:p>
            <a:pPr marL="514350" indent="-514350" algn="l">
              <a:buFont typeface="+mj-lt"/>
              <a:buAutoNum type="arabicPeriod"/>
            </a:pPr>
            <a:r>
              <a:rPr lang="en-US" b="0" i="0" dirty="0">
                <a:effectLst/>
                <a:latin typeface="Arial" panose="020B0604020202020204" pitchFamily="34" charset="0"/>
              </a:rPr>
              <a:t>Icons to facilitate interactions like removing plots, rearranging their order, toggling between full width and half width of the window, and moving them up or down.</a:t>
            </a:r>
          </a:p>
          <a:p>
            <a:pPr marL="514350" indent="-514350" algn="l">
              <a:buFont typeface="+mj-lt"/>
              <a:buAutoNum type="arabicPeriod"/>
            </a:pPr>
            <a:r>
              <a:rPr lang="en-US" b="0" i="0" dirty="0">
                <a:effectLst/>
                <a:latin typeface="Arial" panose="020B0604020202020204" pitchFamily="34" charset="0"/>
              </a:rPr>
              <a:t>A dropdown list providing major information for easy reference.</a:t>
            </a:r>
          </a:p>
          <a:p>
            <a:pPr marL="514350" indent="-514350" algn="l">
              <a:buFont typeface="+mj-lt"/>
              <a:buAutoNum type="arabicPeriod"/>
            </a:pPr>
            <a:r>
              <a:rPr lang="en-US" b="0" i="0" dirty="0">
                <a:effectLst/>
                <a:latin typeface="Arial" panose="020B0604020202020204" pitchFamily="34" charset="0"/>
              </a:rPr>
              <a:t>An icon offering detailed plot controllers.</a:t>
            </a:r>
          </a:p>
          <a:p>
            <a:pPr marL="0" indent="0" algn="l">
              <a:buNone/>
            </a:pPr>
            <a:r>
              <a:rPr lang="en-US" b="0" i="0" dirty="0">
                <a:effectLst/>
                <a:latin typeface="Arial" panose="020B0604020202020204" pitchFamily="34" charset="0"/>
              </a:rPr>
              <a:t>A maximum of 8 plots can be explored within the module, empowering users to efficiently analyze and compare different data visualizations.</a:t>
            </a:r>
          </a:p>
        </p:txBody>
      </p:sp>
    </p:spTree>
    <p:extLst>
      <p:ext uri="{BB962C8B-B14F-4D97-AF65-F5344CB8AC3E}">
        <p14:creationId xmlns:p14="http://schemas.microsoft.com/office/powerpoint/2010/main" val="35286578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graph&#10;&#10;Description automatically generated">
            <a:extLst>
              <a:ext uri="{FF2B5EF4-FFF2-40B4-BE49-F238E27FC236}">
                <a16:creationId xmlns:a16="http://schemas.microsoft.com/office/drawing/2014/main" id="{D9F01977-87B0-5A2F-30FB-40B75178B2D4}"/>
              </a:ext>
            </a:extLst>
          </p:cNvPr>
          <p:cNvPicPr>
            <a:picLocks noChangeAspect="1"/>
          </p:cNvPicPr>
          <p:nvPr/>
        </p:nvPicPr>
        <p:blipFill>
          <a:blip r:embed="rId2"/>
          <a:stretch>
            <a:fillRect/>
          </a:stretch>
        </p:blipFill>
        <p:spPr>
          <a:xfrm>
            <a:off x="5164976" y="-1"/>
            <a:ext cx="2235283" cy="6858000"/>
          </a:xfrm>
          <a:prstGeom prst="rect">
            <a:avLst/>
          </a:prstGeom>
        </p:spPr>
      </p:pic>
      <p:sp>
        <p:nvSpPr>
          <p:cNvPr id="12" name="Freeform 11">
            <a:extLst>
              <a:ext uri="{FF2B5EF4-FFF2-40B4-BE49-F238E27FC236}">
                <a16:creationId xmlns:a16="http://schemas.microsoft.com/office/drawing/2014/main" id="{8C9289A0-0C31-6A74-ECC2-7DFB3EEC25CC}"/>
              </a:ext>
            </a:extLst>
          </p:cNvPr>
          <p:cNvSpPr/>
          <p:nvPr/>
        </p:nvSpPr>
        <p:spPr>
          <a:xfrm flipH="1">
            <a:off x="207396" y="204675"/>
            <a:ext cx="5725570" cy="6379535"/>
          </a:xfrm>
          <a:custGeom>
            <a:avLst/>
            <a:gdLst>
              <a:gd name="connsiteX0" fmla="*/ 1876599 w 6182768"/>
              <a:gd name="connsiteY0" fmla="*/ 0 h 6379535"/>
              <a:gd name="connsiteX1" fmla="*/ 5321514 w 6182768"/>
              <a:gd name="connsiteY1" fmla="*/ 0 h 6379535"/>
              <a:gd name="connsiteX2" fmla="*/ 6182768 w 6182768"/>
              <a:gd name="connsiteY2" fmla="*/ 861254 h 6379535"/>
              <a:gd name="connsiteX3" fmla="*/ 6182768 w 6182768"/>
              <a:gd name="connsiteY3" fmla="*/ 5518281 h 6379535"/>
              <a:gd name="connsiteX4" fmla="*/ 5321514 w 6182768"/>
              <a:gd name="connsiteY4" fmla="*/ 6379535 h 6379535"/>
              <a:gd name="connsiteX5" fmla="*/ 1876599 w 6182768"/>
              <a:gd name="connsiteY5" fmla="*/ 6379535 h 6379535"/>
              <a:gd name="connsiteX6" fmla="*/ 1015345 w 6182768"/>
              <a:gd name="connsiteY6" fmla="*/ 5518281 h 6379535"/>
              <a:gd name="connsiteX7" fmla="*/ 1015345 w 6182768"/>
              <a:gd name="connsiteY7" fmla="*/ 1661782 h 6379535"/>
              <a:gd name="connsiteX8" fmla="*/ 0 w 6182768"/>
              <a:gd name="connsiteY8" fmla="*/ 1244010 h 6379535"/>
              <a:gd name="connsiteX9" fmla="*/ 1017151 w 6182768"/>
              <a:gd name="connsiteY9" fmla="*/ 825494 h 6379535"/>
              <a:gd name="connsiteX10" fmla="*/ 1019792 w 6182768"/>
              <a:gd name="connsiteY10" fmla="*/ 773196 h 6379535"/>
              <a:gd name="connsiteX11" fmla="*/ 1876599 w 6182768"/>
              <a:gd name="connsiteY11" fmla="*/ 0 h 6379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82768" h="6379535">
                <a:moveTo>
                  <a:pt x="1876599" y="0"/>
                </a:moveTo>
                <a:lnTo>
                  <a:pt x="5321514" y="0"/>
                </a:lnTo>
                <a:cubicBezTo>
                  <a:pt x="5797171" y="0"/>
                  <a:pt x="6182768" y="385597"/>
                  <a:pt x="6182768" y="861254"/>
                </a:cubicBezTo>
                <a:lnTo>
                  <a:pt x="6182768" y="5518281"/>
                </a:lnTo>
                <a:cubicBezTo>
                  <a:pt x="6182768" y="5993938"/>
                  <a:pt x="5797171" y="6379535"/>
                  <a:pt x="5321514" y="6379535"/>
                </a:cubicBezTo>
                <a:lnTo>
                  <a:pt x="1876599" y="6379535"/>
                </a:lnTo>
                <a:cubicBezTo>
                  <a:pt x="1400942" y="6379535"/>
                  <a:pt x="1015345" y="5993938"/>
                  <a:pt x="1015345" y="5518281"/>
                </a:cubicBezTo>
                <a:lnTo>
                  <a:pt x="1015345" y="1661782"/>
                </a:lnTo>
                <a:lnTo>
                  <a:pt x="0" y="1244010"/>
                </a:lnTo>
                <a:lnTo>
                  <a:pt x="1017151" y="825494"/>
                </a:lnTo>
                <a:lnTo>
                  <a:pt x="1019792" y="773196"/>
                </a:lnTo>
                <a:cubicBezTo>
                  <a:pt x="1063897" y="338904"/>
                  <a:pt x="1430671" y="0"/>
                  <a:pt x="1876599" y="0"/>
                </a:cubicBezTo>
                <a:close/>
              </a:path>
            </a:pathLst>
          </a:custGeom>
          <a:solidFill>
            <a:schemeClr val="tx1">
              <a:alpha val="35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6" descr="A screenshot of a graph&#10;&#10;Description automatically generated">
            <a:extLst>
              <a:ext uri="{FF2B5EF4-FFF2-40B4-BE49-F238E27FC236}">
                <a16:creationId xmlns:a16="http://schemas.microsoft.com/office/drawing/2014/main" id="{81AE444B-6D6D-9EE8-43C0-DAA195D98CFF}"/>
              </a:ext>
            </a:extLst>
          </p:cNvPr>
          <p:cNvPicPr>
            <a:picLocks noChangeAspect="1"/>
          </p:cNvPicPr>
          <p:nvPr/>
        </p:nvPicPr>
        <p:blipFill rotWithShape="1">
          <a:blip r:embed="rId2"/>
          <a:srcRect b="53954"/>
          <a:stretch/>
        </p:blipFill>
        <p:spPr>
          <a:xfrm>
            <a:off x="477121" y="449817"/>
            <a:ext cx="4168313" cy="5888736"/>
          </a:xfrm>
          <a:prstGeom prst="rect">
            <a:avLst/>
          </a:prstGeom>
        </p:spPr>
      </p:pic>
      <p:sp>
        <p:nvSpPr>
          <p:cNvPr id="13" name="Freeform 12">
            <a:extLst>
              <a:ext uri="{FF2B5EF4-FFF2-40B4-BE49-F238E27FC236}">
                <a16:creationId xmlns:a16="http://schemas.microsoft.com/office/drawing/2014/main" id="{79932CFC-E494-615A-52D0-48A05F8CEF3B}"/>
              </a:ext>
            </a:extLst>
          </p:cNvPr>
          <p:cNvSpPr/>
          <p:nvPr/>
        </p:nvSpPr>
        <p:spPr>
          <a:xfrm>
            <a:off x="6666614" y="204675"/>
            <a:ext cx="5456455" cy="6379535"/>
          </a:xfrm>
          <a:custGeom>
            <a:avLst/>
            <a:gdLst>
              <a:gd name="connsiteX0" fmla="*/ 1876599 w 6182768"/>
              <a:gd name="connsiteY0" fmla="*/ 0 h 6379535"/>
              <a:gd name="connsiteX1" fmla="*/ 5321514 w 6182768"/>
              <a:gd name="connsiteY1" fmla="*/ 0 h 6379535"/>
              <a:gd name="connsiteX2" fmla="*/ 6182768 w 6182768"/>
              <a:gd name="connsiteY2" fmla="*/ 861254 h 6379535"/>
              <a:gd name="connsiteX3" fmla="*/ 6182768 w 6182768"/>
              <a:gd name="connsiteY3" fmla="*/ 5518281 h 6379535"/>
              <a:gd name="connsiteX4" fmla="*/ 5321514 w 6182768"/>
              <a:gd name="connsiteY4" fmla="*/ 6379535 h 6379535"/>
              <a:gd name="connsiteX5" fmla="*/ 1876599 w 6182768"/>
              <a:gd name="connsiteY5" fmla="*/ 6379535 h 6379535"/>
              <a:gd name="connsiteX6" fmla="*/ 1015345 w 6182768"/>
              <a:gd name="connsiteY6" fmla="*/ 5518281 h 6379535"/>
              <a:gd name="connsiteX7" fmla="*/ 1015345 w 6182768"/>
              <a:gd name="connsiteY7" fmla="*/ 1661782 h 6379535"/>
              <a:gd name="connsiteX8" fmla="*/ 0 w 6182768"/>
              <a:gd name="connsiteY8" fmla="*/ 1244010 h 6379535"/>
              <a:gd name="connsiteX9" fmla="*/ 1017151 w 6182768"/>
              <a:gd name="connsiteY9" fmla="*/ 825494 h 6379535"/>
              <a:gd name="connsiteX10" fmla="*/ 1019792 w 6182768"/>
              <a:gd name="connsiteY10" fmla="*/ 773196 h 6379535"/>
              <a:gd name="connsiteX11" fmla="*/ 1876599 w 6182768"/>
              <a:gd name="connsiteY11" fmla="*/ 0 h 6379535"/>
              <a:gd name="connsiteX0" fmla="*/ 6150887 w 10457056"/>
              <a:gd name="connsiteY0" fmla="*/ 0 h 6379535"/>
              <a:gd name="connsiteX1" fmla="*/ 9595802 w 10457056"/>
              <a:gd name="connsiteY1" fmla="*/ 0 h 6379535"/>
              <a:gd name="connsiteX2" fmla="*/ 10457056 w 10457056"/>
              <a:gd name="connsiteY2" fmla="*/ 861254 h 6379535"/>
              <a:gd name="connsiteX3" fmla="*/ 10457056 w 10457056"/>
              <a:gd name="connsiteY3" fmla="*/ 5518281 h 6379535"/>
              <a:gd name="connsiteX4" fmla="*/ 9595802 w 10457056"/>
              <a:gd name="connsiteY4" fmla="*/ 6379535 h 6379535"/>
              <a:gd name="connsiteX5" fmla="*/ 6150887 w 10457056"/>
              <a:gd name="connsiteY5" fmla="*/ 6379535 h 6379535"/>
              <a:gd name="connsiteX6" fmla="*/ 5289633 w 10457056"/>
              <a:gd name="connsiteY6" fmla="*/ 5518281 h 6379535"/>
              <a:gd name="connsiteX7" fmla="*/ 5289633 w 10457056"/>
              <a:gd name="connsiteY7" fmla="*/ 1661782 h 6379535"/>
              <a:gd name="connsiteX8" fmla="*/ 0 w 10457056"/>
              <a:gd name="connsiteY8" fmla="*/ 4486940 h 6379535"/>
              <a:gd name="connsiteX9" fmla="*/ 5291439 w 10457056"/>
              <a:gd name="connsiteY9" fmla="*/ 825494 h 6379535"/>
              <a:gd name="connsiteX10" fmla="*/ 5294080 w 10457056"/>
              <a:gd name="connsiteY10" fmla="*/ 773196 h 6379535"/>
              <a:gd name="connsiteX11" fmla="*/ 6150887 w 10457056"/>
              <a:gd name="connsiteY11" fmla="*/ 0 h 6379535"/>
              <a:gd name="connsiteX0" fmla="*/ 6150887 w 10457056"/>
              <a:gd name="connsiteY0" fmla="*/ 0 h 6379535"/>
              <a:gd name="connsiteX1" fmla="*/ 9595802 w 10457056"/>
              <a:gd name="connsiteY1" fmla="*/ 0 h 6379535"/>
              <a:gd name="connsiteX2" fmla="*/ 10457056 w 10457056"/>
              <a:gd name="connsiteY2" fmla="*/ 861254 h 6379535"/>
              <a:gd name="connsiteX3" fmla="*/ 10457056 w 10457056"/>
              <a:gd name="connsiteY3" fmla="*/ 5518281 h 6379535"/>
              <a:gd name="connsiteX4" fmla="*/ 9595802 w 10457056"/>
              <a:gd name="connsiteY4" fmla="*/ 6379535 h 6379535"/>
              <a:gd name="connsiteX5" fmla="*/ 6150887 w 10457056"/>
              <a:gd name="connsiteY5" fmla="*/ 6379535 h 6379535"/>
              <a:gd name="connsiteX6" fmla="*/ 5289633 w 10457056"/>
              <a:gd name="connsiteY6" fmla="*/ 5518281 h 6379535"/>
              <a:gd name="connsiteX7" fmla="*/ 5289633 w 10457056"/>
              <a:gd name="connsiteY7" fmla="*/ 4883447 h 6379535"/>
              <a:gd name="connsiteX8" fmla="*/ 0 w 10457056"/>
              <a:gd name="connsiteY8" fmla="*/ 4486940 h 6379535"/>
              <a:gd name="connsiteX9" fmla="*/ 5291439 w 10457056"/>
              <a:gd name="connsiteY9" fmla="*/ 825494 h 6379535"/>
              <a:gd name="connsiteX10" fmla="*/ 5294080 w 10457056"/>
              <a:gd name="connsiteY10" fmla="*/ 773196 h 6379535"/>
              <a:gd name="connsiteX11" fmla="*/ 6150887 w 10457056"/>
              <a:gd name="connsiteY11" fmla="*/ 0 h 6379535"/>
              <a:gd name="connsiteX0" fmla="*/ 6150887 w 10457056"/>
              <a:gd name="connsiteY0" fmla="*/ 0 h 6379535"/>
              <a:gd name="connsiteX1" fmla="*/ 9595802 w 10457056"/>
              <a:gd name="connsiteY1" fmla="*/ 0 h 6379535"/>
              <a:gd name="connsiteX2" fmla="*/ 10457056 w 10457056"/>
              <a:gd name="connsiteY2" fmla="*/ 861254 h 6379535"/>
              <a:gd name="connsiteX3" fmla="*/ 10457056 w 10457056"/>
              <a:gd name="connsiteY3" fmla="*/ 5518281 h 6379535"/>
              <a:gd name="connsiteX4" fmla="*/ 9595802 w 10457056"/>
              <a:gd name="connsiteY4" fmla="*/ 6379535 h 6379535"/>
              <a:gd name="connsiteX5" fmla="*/ 6150887 w 10457056"/>
              <a:gd name="connsiteY5" fmla="*/ 6379535 h 6379535"/>
              <a:gd name="connsiteX6" fmla="*/ 5289633 w 10457056"/>
              <a:gd name="connsiteY6" fmla="*/ 5518281 h 6379535"/>
              <a:gd name="connsiteX7" fmla="*/ 5289633 w 10457056"/>
              <a:gd name="connsiteY7" fmla="*/ 4883447 h 6379535"/>
              <a:gd name="connsiteX8" fmla="*/ 0 w 10457056"/>
              <a:gd name="connsiteY8" fmla="*/ 4486940 h 6379535"/>
              <a:gd name="connsiteX9" fmla="*/ 5323337 w 10457056"/>
              <a:gd name="connsiteY9" fmla="*/ 4142852 h 6379535"/>
              <a:gd name="connsiteX10" fmla="*/ 5294080 w 10457056"/>
              <a:gd name="connsiteY10" fmla="*/ 773196 h 6379535"/>
              <a:gd name="connsiteX11" fmla="*/ 6150887 w 10457056"/>
              <a:gd name="connsiteY11" fmla="*/ 0 h 6379535"/>
              <a:gd name="connsiteX0" fmla="*/ 5683054 w 9989223"/>
              <a:gd name="connsiteY0" fmla="*/ 0 h 6379535"/>
              <a:gd name="connsiteX1" fmla="*/ 9127969 w 9989223"/>
              <a:gd name="connsiteY1" fmla="*/ 0 h 6379535"/>
              <a:gd name="connsiteX2" fmla="*/ 9989223 w 9989223"/>
              <a:gd name="connsiteY2" fmla="*/ 861254 h 6379535"/>
              <a:gd name="connsiteX3" fmla="*/ 9989223 w 9989223"/>
              <a:gd name="connsiteY3" fmla="*/ 5518281 h 6379535"/>
              <a:gd name="connsiteX4" fmla="*/ 9127969 w 9989223"/>
              <a:gd name="connsiteY4" fmla="*/ 6379535 h 6379535"/>
              <a:gd name="connsiteX5" fmla="*/ 5683054 w 9989223"/>
              <a:gd name="connsiteY5" fmla="*/ 6379535 h 6379535"/>
              <a:gd name="connsiteX6" fmla="*/ 4821800 w 9989223"/>
              <a:gd name="connsiteY6" fmla="*/ 5518281 h 6379535"/>
              <a:gd name="connsiteX7" fmla="*/ 4821800 w 9989223"/>
              <a:gd name="connsiteY7" fmla="*/ 4883447 h 6379535"/>
              <a:gd name="connsiteX8" fmla="*/ 0 w 9989223"/>
              <a:gd name="connsiteY8" fmla="*/ 5380075 h 6379535"/>
              <a:gd name="connsiteX9" fmla="*/ 4855504 w 9989223"/>
              <a:gd name="connsiteY9" fmla="*/ 4142852 h 6379535"/>
              <a:gd name="connsiteX10" fmla="*/ 4826247 w 9989223"/>
              <a:gd name="connsiteY10" fmla="*/ 773196 h 6379535"/>
              <a:gd name="connsiteX11" fmla="*/ 5683054 w 9989223"/>
              <a:gd name="connsiteY11" fmla="*/ 0 h 6379535"/>
              <a:gd name="connsiteX0" fmla="*/ 1936413 w 6242582"/>
              <a:gd name="connsiteY0" fmla="*/ 0 h 6379535"/>
              <a:gd name="connsiteX1" fmla="*/ 5381328 w 6242582"/>
              <a:gd name="connsiteY1" fmla="*/ 0 h 6379535"/>
              <a:gd name="connsiteX2" fmla="*/ 6242582 w 6242582"/>
              <a:gd name="connsiteY2" fmla="*/ 861254 h 6379535"/>
              <a:gd name="connsiteX3" fmla="*/ 6242582 w 6242582"/>
              <a:gd name="connsiteY3" fmla="*/ 5518281 h 6379535"/>
              <a:gd name="connsiteX4" fmla="*/ 5381328 w 6242582"/>
              <a:gd name="connsiteY4" fmla="*/ 6379535 h 6379535"/>
              <a:gd name="connsiteX5" fmla="*/ 1936413 w 6242582"/>
              <a:gd name="connsiteY5" fmla="*/ 6379535 h 6379535"/>
              <a:gd name="connsiteX6" fmla="*/ 1075159 w 6242582"/>
              <a:gd name="connsiteY6" fmla="*/ 5518281 h 6379535"/>
              <a:gd name="connsiteX7" fmla="*/ 1075159 w 6242582"/>
              <a:gd name="connsiteY7" fmla="*/ 4883447 h 6379535"/>
              <a:gd name="connsiteX8" fmla="*/ 0 w 6242582"/>
              <a:gd name="connsiteY8" fmla="*/ 4497572 h 6379535"/>
              <a:gd name="connsiteX9" fmla="*/ 1108863 w 6242582"/>
              <a:gd name="connsiteY9" fmla="*/ 4142852 h 6379535"/>
              <a:gd name="connsiteX10" fmla="*/ 1079606 w 6242582"/>
              <a:gd name="connsiteY10" fmla="*/ 773196 h 6379535"/>
              <a:gd name="connsiteX11" fmla="*/ 1936413 w 6242582"/>
              <a:gd name="connsiteY11" fmla="*/ 0 h 6379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42582" h="6379535">
                <a:moveTo>
                  <a:pt x="1936413" y="0"/>
                </a:moveTo>
                <a:lnTo>
                  <a:pt x="5381328" y="0"/>
                </a:lnTo>
                <a:cubicBezTo>
                  <a:pt x="5856985" y="0"/>
                  <a:pt x="6242582" y="385597"/>
                  <a:pt x="6242582" y="861254"/>
                </a:cubicBezTo>
                <a:lnTo>
                  <a:pt x="6242582" y="5518281"/>
                </a:lnTo>
                <a:cubicBezTo>
                  <a:pt x="6242582" y="5993938"/>
                  <a:pt x="5856985" y="6379535"/>
                  <a:pt x="5381328" y="6379535"/>
                </a:cubicBezTo>
                <a:lnTo>
                  <a:pt x="1936413" y="6379535"/>
                </a:lnTo>
                <a:cubicBezTo>
                  <a:pt x="1460756" y="6379535"/>
                  <a:pt x="1075159" y="5993938"/>
                  <a:pt x="1075159" y="5518281"/>
                </a:cubicBezTo>
                <a:lnTo>
                  <a:pt x="1075159" y="4883447"/>
                </a:lnTo>
                <a:lnTo>
                  <a:pt x="0" y="4497572"/>
                </a:lnTo>
                <a:lnTo>
                  <a:pt x="1108863" y="4142852"/>
                </a:lnTo>
                <a:lnTo>
                  <a:pt x="1079606" y="773196"/>
                </a:lnTo>
                <a:cubicBezTo>
                  <a:pt x="1123711" y="338904"/>
                  <a:pt x="1490485" y="0"/>
                  <a:pt x="1936413" y="0"/>
                </a:cubicBezTo>
                <a:close/>
              </a:path>
            </a:pathLst>
          </a:custGeom>
          <a:solidFill>
            <a:schemeClr val="tx1">
              <a:alpha val="35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descr="A screenshot of a graph&#10;&#10;Description automatically generated">
            <a:extLst>
              <a:ext uri="{FF2B5EF4-FFF2-40B4-BE49-F238E27FC236}">
                <a16:creationId xmlns:a16="http://schemas.microsoft.com/office/drawing/2014/main" id="{888465B3-95AA-90C5-5090-B47A14F5BB78}"/>
              </a:ext>
            </a:extLst>
          </p:cNvPr>
          <p:cNvPicPr>
            <a:picLocks noChangeAspect="1"/>
          </p:cNvPicPr>
          <p:nvPr/>
        </p:nvPicPr>
        <p:blipFill rotWithShape="1">
          <a:blip r:embed="rId2"/>
          <a:srcRect t="46046" b="1473"/>
          <a:stretch/>
        </p:blipFill>
        <p:spPr>
          <a:xfrm>
            <a:off x="8057279" y="449817"/>
            <a:ext cx="3657600" cy="5889252"/>
          </a:xfrm>
          <a:prstGeom prst="rect">
            <a:avLst/>
          </a:prstGeom>
        </p:spPr>
      </p:pic>
    </p:spTree>
    <p:extLst>
      <p:ext uri="{BB962C8B-B14F-4D97-AF65-F5344CB8AC3E}">
        <p14:creationId xmlns:p14="http://schemas.microsoft.com/office/powerpoint/2010/main" val="23352243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A420D-0208-D2EB-9C5E-33BD04555A1B}"/>
              </a:ext>
            </a:extLst>
          </p:cNvPr>
          <p:cNvSpPr>
            <a:spLocks noGrp="1"/>
          </p:cNvSpPr>
          <p:nvPr>
            <p:ph type="title"/>
          </p:nvPr>
        </p:nvSpPr>
        <p:spPr/>
        <p:txBody>
          <a:bodyPr/>
          <a:lstStyle/>
          <a:p>
            <a:r>
              <a:rPr lang="en-US" dirty="0"/>
              <a:t>Function: </a:t>
            </a:r>
            <a:r>
              <a:rPr lang="en-US" i="1" dirty="0" err="1"/>
              <a:t>createDataSet</a:t>
            </a:r>
            <a:endParaRPr lang="en-US" i="1" dirty="0"/>
          </a:p>
        </p:txBody>
      </p:sp>
      <p:sp>
        <p:nvSpPr>
          <p:cNvPr id="3" name="Content Placeholder 2">
            <a:extLst>
              <a:ext uri="{FF2B5EF4-FFF2-40B4-BE49-F238E27FC236}">
                <a16:creationId xmlns:a16="http://schemas.microsoft.com/office/drawing/2014/main" id="{7FD68F69-AB69-CD3A-2BD1-FFD2403EAF71}"/>
              </a:ext>
            </a:extLst>
          </p:cNvPr>
          <p:cNvSpPr>
            <a:spLocks noGrp="1"/>
          </p:cNvSpPr>
          <p:nvPr>
            <p:ph idx="1"/>
          </p:nvPr>
        </p:nvSpPr>
        <p:spPr>
          <a:xfrm>
            <a:off x="838199" y="2862469"/>
            <a:ext cx="11272285" cy="3740350"/>
          </a:xfrm>
        </p:spPr>
        <p:txBody>
          <a:bodyPr>
            <a:normAutofit fontScale="92500" lnSpcReduction="10000"/>
          </a:bodyPr>
          <a:lstStyle/>
          <a:p>
            <a:pPr marL="0" indent="0">
              <a:buNone/>
            </a:pPr>
            <a:r>
              <a:rPr lang="en-US" dirty="0" err="1"/>
              <a:t>scInit</a:t>
            </a:r>
            <a:r>
              <a:rPr lang="en-US" dirty="0">
                <a:solidFill>
                  <a:srgbClr val="999999"/>
                </a:solidFill>
                <a:effectLst/>
              </a:rPr>
              <a:t>(</a:t>
            </a:r>
          </a:p>
          <a:p>
            <a:pPr marL="0" indent="0">
              <a:buNone/>
            </a:pPr>
            <a:r>
              <a:rPr lang="en-US" dirty="0">
                <a:solidFill>
                  <a:srgbClr val="999999"/>
                </a:solidFill>
              </a:rPr>
              <a:t>   </a:t>
            </a:r>
            <a:r>
              <a:rPr lang="en-US" dirty="0"/>
              <a:t> </a:t>
            </a:r>
            <a:r>
              <a:rPr lang="en-US" dirty="0" err="1"/>
              <a:t>app_path</a:t>
            </a:r>
            <a:r>
              <a:rPr lang="en-US" dirty="0"/>
              <a:t> </a:t>
            </a:r>
            <a:r>
              <a:rPr lang="en-US" dirty="0">
                <a:solidFill>
                  <a:srgbClr val="9A6E3A"/>
                </a:solidFill>
                <a:effectLst/>
              </a:rPr>
              <a:t>=</a:t>
            </a:r>
            <a:r>
              <a:rPr lang="en-US" dirty="0"/>
              <a:t> </a:t>
            </a:r>
            <a:r>
              <a:rPr lang="en-US" dirty="0" err="1"/>
              <a:t>getwd</a:t>
            </a:r>
            <a:r>
              <a:rPr lang="en-US" dirty="0">
                <a:solidFill>
                  <a:srgbClr val="999999"/>
                </a:solidFill>
                <a:effectLst/>
              </a:rPr>
              <a:t>(),</a:t>
            </a:r>
          </a:p>
          <a:p>
            <a:pPr marL="0" indent="0">
              <a:buNone/>
            </a:pPr>
            <a:r>
              <a:rPr lang="en-US" dirty="0">
                <a:solidFill>
                  <a:srgbClr val="999999"/>
                </a:solidFill>
              </a:rPr>
              <a:t>   </a:t>
            </a:r>
            <a:r>
              <a:rPr lang="en-US" dirty="0"/>
              <a:t> root </a:t>
            </a:r>
            <a:r>
              <a:rPr lang="en-US" dirty="0">
                <a:solidFill>
                  <a:srgbClr val="9A6E3A"/>
                </a:solidFill>
                <a:effectLst/>
              </a:rPr>
              <a:t>=</a:t>
            </a:r>
            <a:r>
              <a:rPr lang="en-US" dirty="0"/>
              <a:t> </a:t>
            </a:r>
            <a:r>
              <a:rPr lang="en-US" dirty="0">
                <a:solidFill>
                  <a:srgbClr val="669900"/>
                </a:solidFill>
                <a:effectLst/>
              </a:rPr>
              <a:t>"admin"</a:t>
            </a:r>
            <a:r>
              <a:rPr lang="en-US" dirty="0">
                <a:solidFill>
                  <a:srgbClr val="999999"/>
                </a:solidFill>
                <a:effectLst/>
              </a:rPr>
              <a:t>,</a:t>
            </a:r>
          </a:p>
          <a:p>
            <a:pPr marL="0" indent="0">
              <a:buNone/>
            </a:pPr>
            <a:r>
              <a:rPr lang="en-US" dirty="0">
                <a:solidFill>
                  <a:srgbClr val="999999"/>
                </a:solidFill>
              </a:rPr>
              <a:t>   </a:t>
            </a:r>
            <a:r>
              <a:rPr lang="en-US" dirty="0"/>
              <a:t> password </a:t>
            </a:r>
            <a:r>
              <a:rPr lang="en-US" dirty="0">
                <a:solidFill>
                  <a:srgbClr val="9A6E3A"/>
                </a:solidFill>
                <a:effectLst/>
              </a:rPr>
              <a:t>=</a:t>
            </a:r>
            <a:r>
              <a:rPr lang="en-US" dirty="0"/>
              <a:t> </a:t>
            </a:r>
            <a:r>
              <a:rPr lang="en-US" dirty="0">
                <a:solidFill>
                  <a:srgbClr val="669900"/>
                </a:solidFill>
                <a:effectLst/>
              </a:rPr>
              <a:t>"</a:t>
            </a:r>
            <a:r>
              <a:rPr lang="en-US" dirty="0" err="1">
                <a:solidFill>
                  <a:srgbClr val="669900"/>
                </a:solidFill>
                <a:effectLst/>
              </a:rPr>
              <a:t>scRNAseqApp</a:t>
            </a:r>
            <a:r>
              <a:rPr lang="en-US" dirty="0">
                <a:solidFill>
                  <a:srgbClr val="669900"/>
                </a:solidFill>
                <a:effectLst/>
              </a:rPr>
              <a:t>"</a:t>
            </a:r>
            <a:r>
              <a:rPr lang="en-US" dirty="0">
                <a:solidFill>
                  <a:srgbClr val="999999"/>
                </a:solidFill>
                <a:effectLst/>
              </a:rPr>
              <a:t>,</a:t>
            </a:r>
          </a:p>
          <a:p>
            <a:pPr marL="0" indent="0">
              <a:buNone/>
            </a:pPr>
            <a:r>
              <a:rPr lang="en-US" dirty="0">
                <a:solidFill>
                  <a:srgbClr val="999999"/>
                </a:solidFill>
              </a:rPr>
              <a:t>   </a:t>
            </a:r>
            <a:r>
              <a:rPr lang="en-US" dirty="0"/>
              <a:t> </a:t>
            </a:r>
            <a:r>
              <a:rPr lang="en-US" dirty="0" err="1"/>
              <a:t>datafolder</a:t>
            </a:r>
            <a:r>
              <a:rPr lang="en-US" dirty="0"/>
              <a:t> </a:t>
            </a:r>
            <a:r>
              <a:rPr lang="en-US" dirty="0">
                <a:solidFill>
                  <a:srgbClr val="9A6E3A"/>
                </a:solidFill>
                <a:effectLst/>
              </a:rPr>
              <a:t>=</a:t>
            </a:r>
            <a:r>
              <a:rPr lang="en-US" dirty="0"/>
              <a:t> </a:t>
            </a:r>
            <a:r>
              <a:rPr lang="en-US" dirty="0">
                <a:solidFill>
                  <a:srgbClr val="669900"/>
                </a:solidFill>
                <a:effectLst/>
              </a:rPr>
              <a:t>"data"</a:t>
            </a:r>
            <a:r>
              <a:rPr lang="en-US" dirty="0">
                <a:solidFill>
                  <a:srgbClr val="999999"/>
                </a:solidFill>
                <a:effectLst/>
              </a:rPr>
              <a:t>,</a:t>
            </a:r>
          </a:p>
          <a:p>
            <a:pPr marL="0" indent="0">
              <a:buNone/>
            </a:pPr>
            <a:r>
              <a:rPr lang="en-US" dirty="0"/>
              <a:t>    overwrite </a:t>
            </a:r>
            <a:r>
              <a:rPr lang="en-US" dirty="0">
                <a:solidFill>
                  <a:srgbClr val="9A6E3A"/>
                </a:solidFill>
                <a:effectLst/>
              </a:rPr>
              <a:t>=</a:t>
            </a:r>
            <a:r>
              <a:rPr lang="en-US" dirty="0"/>
              <a:t> </a:t>
            </a:r>
            <a:r>
              <a:rPr lang="en-US" dirty="0">
                <a:solidFill>
                  <a:srgbClr val="990055"/>
                </a:solidFill>
                <a:effectLst/>
              </a:rPr>
              <a:t>FALSE</a:t>
            </a:r>
            <a:r>
              <a:rPr lang="en-US" dirty="0">
                <a:solidFill>
                  <a:srgbClr val="999999"/>
                </a:solidFill>
                <a:effectLst/>
              </a:rPr>
              <a:t>,</a:t>
            </a:r>
          </a:p>
          <a:p>
            <a:pPr marL="0" indent="0">
              <a:buNone/>
            </a:pPr>
            <a:r>
              <a:rPr lang="en-US" dirty="0">
                <a:solidFill>
                  <a:srgbClr val="999999"/>
                </a:solidFill>
              </a:rPr>
              <a:t>   </a:t>
            </a:r>
            <a:r>
              <a:rPr lang="en-US" dirty="0"/>
              <a:t> </a:t>
            </a:r>
            <a:r>
              <a:rPr lang="en-US" dirty="0" err="1"/>
              <a:t>app_title</a:t>
            </a:r>
            <a:r>
              <a:rPr lang="en-US" dirty="0"/>
              <a:t> </a:t>
            </a:r>
            <a:r>
              <a:rPr lang="en-US" dirty="0">
                <a:solidFill>
                  <a:srgbClr val="9A6E3A"/>
                </a:solidFill>
                <a:effectLst/>
              </a:rPr>
              <a:t>=</a:t>
            </a:r>
            <a:r>
              <a:rPr lang="en-US" dirty="0"/>
              <a:t> </a:t>
            </a:r>
            <a:r>
              <a:rPr lang="en-US" dirty="0">
                <a:solidFill>
                  <a:srgbClr val="669900"/>
                </a:solidFill>
                <a:effectLst/>
              </a:rPr>
              <a:t>"</a:t>
            </a:r>
            <a:r>
              <a:rPr lang="en-US" dirty="0" err="1">
                <a:solidFill>
                  <a:srgbClr val="669900"/>
                </a:solidFill>
                <a:effectLst/>
              </a:rPr>
              <a:t>scRNAseq</a:t>
            </a:r>
            <a:r>
              <a:rPr lang="en-US" dirty="0">
                <a:solidFill>
                  <a:srgbClr val="669900"/>
                </a:solidFill>
                <a:effectLst/>
              </a:rPr>
              <a:t> Database"</a:t>
            </a:r>
            <a:r>
              <a:rPr lang="en-US" dirty="0">
                <a:solidFill>
                  <a:srgbClr val="999999"/>
                </a:solidFill>
                <a:effectLst/>
              </a:rPr>
              <a:t>,</a:t>
            </a:r>
          </a:p>
          <a:p>
            <a:pPr marL="0" indent="0">
              <a:buNone/>
            </a:pPr>
            <a:r>
              <a:rPr lang="en-US" dirty="0"/>
              <a:t>    </a:t>
            </a:r>
            <a:r>
              <a:rPr lang="en-US" dirty="0" err="1"/>
              <a:t>app_description</a:t>
            </a:r>
            <a:r>
              <a:rPr lang="en-US" dirty="0"/>
              <a:t> </a:t>
            </a:r>
            <a:r>
              <a:rPr lang="en-US" dirty="0">
                <a:solidFill>
                  <a:srgbClr val="9A6E3A"/>
                </a:solidFill>
                <a:effectLst/>
              </a:rPr>
              <a:t>=</a:t>
            </a:r>
            <a:r>
              <a:rPr lang="en-US" dirty="0"/>
              <a:t> </a:t>
            </a:r>
            <a:r>
              <a:rPr lang="en-US" dirty="0">
                <a:solidFill>
                  <a:srgbClr val="669900"/>
                </a:solidFill>
                <a:effectLst/>
              </a:rPr>
              <a:t>"This database is a collection of\n single cell RNA-seq data."</a:t>
            </a:r>
            <a:r>
              <a:rPr lang="en-US" dirty="0"/>
              <a:t> </a:t>
            </a:r>
            <a:r>
              <a:rPr lang="en-US" dirty="0">
                <a:solidFill>
                  <a:srgbClr val="999999"/>
                </a:solidFill>
                <a:effectLst/>
              </a:rPr>
              <a:t>)</a:t>
            </a:r>
            <a:endParaRPr lang="en-US" dirty="0"/>
          </a:p>
        </p:txBody>
      </p:sp>
    </p:spTree>
    <p:extLst>
      <p:ext uri="{BB962C8B-B14F-4D97-AF65-F5344CB8AC3E}">
        <p14:creationId xmlns:p14="http://schemas.microsoft.com/office/powerpoint/2010/main" val="1160841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A420D-0208-D2EB-9C5E-33BD04555A1B}"/>
              </a:ext>
            </a:extLst>
          </p:cNvPr>
          <p:cNvSpPr>
            <a:spLocks noGrp="1"/>
          </p:cNvSpPr>
          <p:nvPr>
            <p:ph type="title"/>
          </p:nvPr>
        </p:nvSpPr>
        <p:spPr/>
        <p:txBody>
          <a:bodyPr/>
          <a:lstStyle/>
          <a:p>
            <a:r>
              <a:rPr lang="en-US" dirty="0"/>
              <a:t>Function: </a:t>
            </a:r>
            <a:r>
              <a:rPr lang="en-US" i="1" dirty="0" err="1"/>
              <a:t>createDataSet</a:t>
            </a:r>
            <a:endParaRPr lang="en-US" i="1" dirty="0"/>
          </a:p>
        </p:txBody>
      </p:sp>
      <p:sp>
        <p:nvSpPr>
          <p:cNvPr id="3" name="Content Placeholder 2">
            <a:extLst>
              <a:ext uri="{FF2B5EF4-FFF2-40B4-BE49-F238E27FC236}">
                <a16:creationId xmlns:a16="http://schemas.microsoft.com/office/drawing/2014/main" id="{7FD68F69-AB69-CD3A-2BD1-FFD2403EAF71}"/>
              </a:ext>
            </a:extLst>
          </p:cNvPr>
          <p:cNvSpPr>
            <a:spLocks noGrp="1"/>
          </p:cNvSpPr>
          <p:nvPr>
            <p:ph idx="1"/>
          </p:nvPr>
        </p:nvSpPr>
        <p:spPr>
          <a:xfrm>
            <a:off x="838200" y="2862469"/>
            <a:ext cx="10515600" cy="3740350"/>
          </a:xfrm>
        </p:spPr>
        <p:txBody>
          <a:bodyPr>
            <a:normAutofit fontScale="92500" lnSpcReduction="10000"/>
          </a:bodyPr>
          <a:lstStyle/>
          <a:p>
            <a:pPr marL="0" indent="0">
              <a:buNone/>
            </a:pPr>
            <a:r>
              <a:rPr lang="en-US" dirty="0" err="1"/>
              <a:t>createDataSet</a:t>
            </a:r>
            <a:r>
              <a:rPr lang="en-US" dirty="0">
                <a:solidFill>
                  <a:srgbClr val="999999"/>
                </a:solidFill>
                <a:effectLst/>
              </a:rPr>
              <a:t>(</a:t>
            </a:r>
          </a:p>
          <a:p>
            <a:pPr marL="0" indent="0">
              <a:buNone/>
            </a:pPr>
            <a:r>
              <a:rPr lang="en-US" dirty="0">
                <a:solidFill>
                  <a:srgbClr val="999999"/>
                </a:solidFill>
              </a:rPr>
              <a:t>    </a:t>
            </a:r>
            <a:r>
              <a:rPr lang="en-US" dirty="0" err="1"/>
              <a:t>appconf</a:t>
            </a:r>
            <a:r>
              <a:rPr lang="en-US" dirty="0">
                <a:solidFill>
                  <a:srgbClr val="999999"/>
                </a:solidFill>
                <a:effectLst/>
              </a:rPr>
              <a:t>, </a:t>
            </a:r>
            <a:r>
              <a:rPr lang="en-US" dirty="0" err="1"/>
              <a:t>seu</a:t>
            </a:r>
            <a:r>
              <a:rPr lang="en-US" dirty="0">
                <a:solidFill>
                  <a:srgbClr val="999999"/>
                </a:solidFill>
                <a:effectLst/>
              </a:rPr>
              <a:t>, </a:t>
            </a:r>
            <a:r>
              <a:rPr lang="en-US" dirty="0"/>
              <a:t>config</a:t>
            </a:r>
            <a:r>
              <a:rPr lang="en-US" dirty="0">
                <a:solidFill>
                  <a:srgbClr val="999999"/>
                </a:solidFill>
                <a:effectLst/>
              </a:rPr>
              <a:t>, </a:t>
            </a:r>
            <a:r>
              <a:rPr lang="en-US" dirty="0"/>
              <a:t>contrast</a:t>
            </a:r>
            <a:r>
              <a:rPr lang="en-US" dirty="0">
                <a:solidFill>
                  <a:srgbClr val="999999"/>
                </a:solidFill>
                <a:effectLst/>
              </a:rPr>
              <a:t>,</a:t>
            </a:r>
          </a:p>
          <a:p>
            <a:pPr marL="0" indent="0">
              <a:buNone/>
            </a:pPr>
            <a:r>
              <a:rPr lang="en-US" dirty="0"/>
              <a:t>    </a:t>
            </a:r>
            <a:r>
              <a:rPr lang="en-US" dirty="0" err="1"/>
              <a:t>assayName</a:t>
            </a:r>
            <a:r>
              <a:rPr lang="en-US" dirty="0">
                <a:solidFill>
                  <a:srgbClr val="999999"/>
                </a:solidFill>
                <a:effectLst/>
              </a:rPr>
              <a:t>,</a:t>
            </a:r>
          </a:p>
          <a:p>
            <a:pPr marL="0" indent="0">
              <a:buNone/>
            </a:pPr>
            <a:r>
              <a:rPr lang="en-US" dirty="0"/>
              <a:t>    </a:t>
            </a:r>
            <a:r>
              <a:rPr lang="en-US" dirty="0" err="1"/>
              <a:t>gexSlot</a:t>
            </a:r>
            <a:r>
              <a:rPr lang="en-US" dirty="0"/>
              <a:t> </a:t>
            </a:r>
            <a:r>
              <a:rPr lang="en-US" dirty="0">
                <a:solidFill>
                  <a:srgbClr val="9A6E3A"/>
                </a:solidFill>
                <a:effectLst/>
              </a:rPr>
              <a:t>=</a:t>
            </a:r>
            <a:r>
              <a:rPr lang="en-US" dirty="0"/>
              <a:t> c</a:t>
            </a:r>
            <a:r>
              <a:rPr lang="en-US" dirty="0">
                <a:solidFill>
                  <a:srgbClr val="999999"/>
                </a:solidFill>
                <a:effectLst/>
              </a:rPr>
              <a:t>(</a:t>
            </a:r>
            <a:r>
              <a:rPr lang="en-US" dirty="0">
                <a:solidFill>
                  <a:srgbClr val="669900"/>
                </a:solidFill>
                <a:effectLst/>
              </a:rPr>
              <a:t>"data"</a:t>
            </a:r>
            <a:r>
              <a:rPr lang="en-US" dirty="0">
                <a:solidFill>
                  <a:srgbClr val="999999"/>
                </a:solidFill>
                <a:effectLst/>
              </a:rPr>
              <a:t>,</a:t>
            </a:r>
            <a:r>
              <a:rPr lang="en-US" dirty="0"/>
              <a:t> </a:t>
            </a:r>
            <a:r>
              <a:rPr lang="en-US" dirty="0">
                <a:solidFill>
                  <a:srgbClr val="669900"/>
                </a:solidFill>
                <a:effectLst/>
              </a:rPr>
              <a:t>"</a:t>
            </a:r>
            <a:r>
              <a:rPr lang="en-US" dirty="0" err="1">
                <a:solidFill>
                  <a:srgbClr val="669900"/>
                </a:solidFill>
                <a:effectLst/>
              </a:rPr>
              <a:t>scale.data</a:t>
            </a:r>
            <a:r>
              <a:rPr lang="en-US" dirty="0">
                <a:solidFill>
                  <a:srgbClr val="669900"/>
                </a:solidFill>
                <a:effectLst/>
              </a:rPr>
              <a:t>"</a:t>
            </a:r>
            <a:r>
              <a:rPr lang="en-US" dirty="0">
                <a:solidFill>
                  <a:srgbClr val="999999"/>
                </a:solidFill>
                <a:effectLst/>
              </a:rPr>
              <a:t>,</a:t>
            </a:r>
            <a:r>
              <a:rPr lang="en-US" dirty="0"/>
              <a:t> </a:t>
            </a:r>
            <a:r>
              <a:rPr lang="en-US" dirty="0">
                <a:solidFill>
                  <a:srgbClr val="669900"/>
                </a:solidFill>
                <a:effectLst/>
              </a:rPr>
              <a:t>"counts"</a:t>
            </a:r>
            <a:r>
              <a:rPr lang="en-US" dirty="0">
                <a:solidFill>
                  <a:srgbClr val="999999"/>
                </a:solidFill>
                <a:effectLst/>
              </a:rPr>
              <a:t>),</a:t>
            </a:r>
          </a:p>
          <a:p>
            <a:pPr marL="0" indent="0">
              <a:buNone/>
            </a:pPr>
            <a:r>
              <a:rPr lang="en-US" dirty="0"/>
              <a:t>    </a:t>
            </a:r>
            <a:r>
              <a:rPr lang="en-US" dirty="0" err="1"/>
              <a:t>atacAssayName</a:t>
            </a:r>
            <a:r>
              <a:rPr lang="en-US" dirty="0">
                <a:solidFill>
                  <a:srgbClr val="999999"/>
                </a:solidFill>
                <a:effectLst/>
              </a:rPr>
              <a:t>,</a:t>
            </a:r>
          </a:p>
          <a:p>
            <a:pPr marL="0" indent="0">
              <a:buNone/>
            </a:pPr>
            <a:r>
              <a:rPr lang="en-US" dirty="0"/>
              <a:t>    </a:t>
            </a:r>
            <a:r>
              <a:rPr lang="en-US" dirty="0" err="1"/>
              <a:t>atacSlot</a:t>
            </a:r>
            <a:r>
              <a:rPr lang="en-US" dirty="0"/>
              <a:t> </a:t>
            </a:r>
            <a:r>
              <a:rPr lang="en-US" dirty="0">
                <a:solidFill>
                  <a:srgbClr val="9A6E3A"/>
                </a:solidFill>
                <a:effectLst/>
              </a:rPr>
              <a:t>=</a:t>
            </a:r>
            <a:r>
              <a:rPr lang="en-US" dirty="0"/>
              <a:t> c</a:t>
            </a:r>
            <a:r>
              <a:rPr lang="en-US" dirty="0">
                <a:solidFill>
                  <a:srgbClr val="999999"/>
                </a:solidFill>
                <a:effectLst/>
              </a:rPr>
              <a:t>(</a:t>
            </a:r>
            <a:r>
              <a:rPr lang="en-US" dirty="0">
                <a:solidFill>
                  <a:srgbClr val="669900"/>
                </a:solidFill>
                <a:effectLst/>
              </a:rPr>
              <a:t>"data"</a:t>
            </a:r>
            <a:r>
              <a:rPr lang="en-US" dirty="0">
                <a:solidFill>
                  <a:srgbClr val="999999"/>
                </a:solidFill>
                <a:effectLst/>
              </a:rPr>
              <a:t>,</a:t>
            </a:r>
            <a:r>
              <a:rPr lang="en-US" dirty="0"/>
              <a:t> </a:t>
            </a:r>
            <a:r>
              <a:rPr lang="en-US" dirty="0">
                <a:solidFill>
                  <a:srgbClr val="669900"/>
                </a:solidFill>
                <a:effectLst/>
              </a:rPr>
              <a:t>"</a:t>
            </a:r>
            <a:r>
              <a:rPr lang="en-US" dirty="0" err="1">
                <a:solidFill>
                  <a:srgbClr val="669900"/>
                </a:solidFill>
                <a:effectLst/>
              </a:rPr>
              <a:t>scale.data</a:t>
            </a:r>
            <a:r>
              <a:rPr lang="en-US" dirty="0">
                <a:solidFill>
                  <a:srgbClr val="669900"/>
                </a:solidFill>
                <a:effectLst/>
              </a:rPr>
              <a:t>"</a:t>
            </a:r>
            <a:r>
              <a:rPr lang="en-US" dirty="0">
                <a:solidFill>
                  <a:srgbClr val="999999"/>
                </a:solidFill>
                <a:effectLst/>
              </a:rPr>
              <a:t>,</a:t>
            </a:r>
            <a:r>
              <a:rPr lang="en-US" dirty="0"/>
              <a:t> </a:t>
            </a:r>
            <a:r>
              <a:rPr lang="en-US" dirty="0">
                <a:solidFill>
                  <a:srgbClr val="669900"/>
                </a:solidFill>
                <a:effectLst/>
              </a:rPr>
              <a:t>"counts"</a:t>
            </a:r>
            <a:r>
              <a:rPr lang="en-US" dirty="0">
                <a:solidFill>
                  <a:srgbClr val="999999"/>
                </a:solidFill>
                <a:effectLst/>
              </a:rPr>
              <a:t>),</a:t>
            </a:r>
          </a:p>
          <a:p>
            <a:pPr marL="0" indent="0">
              <a:buNone/>
            </a:pPr>
            <a:r>
              <a:rPr lang="en-US" dirty="0"/>
              <a:t>    LOCKER </a:t>
            </a:r>
            <a:r>
              <a:rPr lang="en-US" dirty="0">
                <a:solidFill>
                  <a:srgbClr val="9A6E3A"/>
                </a:solidFill>
                <a:effectLst/>
              </a:rPr>
              <a:t>=</a:t>
            </a:r>
            <a:r>
              <a:rPr lang="en-US" dirty="0"/>
              <a:t> </a:t>
            </a:r>
            <a:r>
              <a:rPr lang="en-US" dirty="0">
                <a:solidFill>
                  <a:srgbClr val="990055"/>
                </a:solidFill>
                <a:effectLst/>
              </a:rPr>
              <a:t>FALSE</a:t>
            </a:r>
            <a:r>
              <a:rPr lang="en-US" dirty="0">
                <a:solidFill>
                  <a:srgbClr val="999999"/>
                </a:solidFill>
                <a:effectLst/>
              </a:rPr>
              <a:t>,</a:t>
            </a:r>
          </a:p>
          <a:p>
            <a:pPr marL="0" indent="0">
              <a:buNone/>
            </a:pPr>
            <a:r>
              <a:rPr lang="en-US" dirty="0"/>
              <a:t>    </a:t>
            </a:r>
            <a:r>
              <a:rPr lang="en-US" dirty="0" err="1"/>
              <a:t>datafolder</a:t>
            </a:r>
            <a:r>
              <a:rPr lang="en-US" dirty="0"/>
              <a:t> </a:t>
            </a:r>
            <a:r>
              <a:rPr lang="en-US" dirty="0">
                <a:solidFill>
                  <a:srgbClr val="9A6E3A"/>
                </a:solidFill>
                <a:effectLst/>
              </a:rPr>
              <a:t>=</a:t>
            </a:r>
            <a:r>
              <a:rPr lang="en-US" dirty="0"/>
              <a:t> </a:t>
            </a:r>
            <a:r>
              <a:rPr lang="en-US" dirty="0">
                <a:solidFill>
                  <a:srgbClr val="669900"/>
                </a:solidFill>
                <a:effectLst/>
              </a:rPr>
              <a:t>"data"</a:t>
            </a:r>
            <a:r>
              <a:rPr lang="en-US" dirty="0"/>
              <a:t> </a:t>
            </a:r>
            <a:r>
              <a:rPr lang="en-US" dirty="0">
                <a:solidFill>
                  <a:srgbClr val="999999"/>
                </a:solidFill>
                <a:effectLst/>
              </a:rPr>
              <a:t>)</a:t>
            </a:r>
            <a:endParaRPr lang="en-US" dirty="0"/>
          </a:p>
        </p:txBody>
      </p:sp>
    </p:spTree>
    <p:extLst>
      <p:ext uri="{BB962C8B-B14F-4D97-AF65-F5344CB8AC3E}">
        <p14:creationId xmlns:p14="http://schemas.microsoft.com/office/powerpoint/2010/main" val="27736643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A420D-0208-D2EB-9C5E-33BD04555A1B}"/>
              </a:ext>
            </a:extLst>
          </p:cNvPr>
          <p:cNvSpPr>
            <a:spLocks noGrp="1"/>
          </p:cNvSpPr>
          <p:nvPr>
            <p:ph type="title"/>
          </p:nvPr>
        </p:nvSpPr>
        <p:spPr/>
        <p:txBody>
          <a:bodyPr/>
          <a:lstStyle/>
          <a:p>
            <a:r>
              <a:rPr lang="en-US" dirty="0"/>
              <a:t>Function: </a:t>
            </a:r>
            <a:r>
              <a:rPr lang="en-US" i="1" dirty="0" err="1"/>
              <a:t>scRNAseqApp</a:t>
            </a:r>
            <a:endParaRPr lang="en-US" i="1" dirty="0"/>
          </a:p>
        </p:txBody>
      </p:sp>
      <p:sp>
        <p:nvSpPr>
          <p:cNvPr id="3" name="Content Placeholder 2">
            <a:extLst>
              <a:ext uri="{FF2B5EF4-FFF2-40B4-BE49-F238E27FC236}">
                <a16:creationId xmlns:a16="http://schemas.microsoft.com/office/drawing/2014/main" id="{7FD68F69-AB69-CD3A-2BD1-FFD2403EAF71}"/>
              </a:ext>
            </a:extLst>
          </p:cNvPr>
          <p:cNvSpPr>
            <a:spLocks noGrp="1"/>
          </p:cNvSpPr>
          <p:nvPr>
            <p:ph idx="1"/>
          </p:nvPr>
        </p:nvSpPr>
        <p:spPr/>
        <p:txBody>
          <a:bodyPr>
            <a:normAutofit fontScale="62500" lnSpcReduction="20000"/>
          </a:bodyPr>
          <a:lstStyle/>
          <a:p>
            <a:pPr marL="0" indent="0">
              <a:buNone/>
            </a:pPr>
            <a:r>
              <a:rPr lang="en-US" dirty="0" err="1"/>
              <a:t>scRNAseqApp</a:t>
            </a:r>
            <a:r>
              <a:rPr lang="en-US" dirty="0">
                <a:solidFill>
                  <a:srgbClr val="999999"/>
                </a:solidFill>
                <a:effectLst/>
              </a:rPr>
              <a:t>(</a:t>
            </a:r>
          </a:p>
          <a:p>
            <a:pPr marL="0" indent="0">
              <a:buNone/>
            </a:pPr>
            <a:r>
              <a:rPr lang="en-US" dirty="0">
                <a:solidFill>
                  <a:srgbClr val="999999"/>
                </a:solidFill>
              </a:rPr>
              <a:t>   </a:t>
            </a:r>
            <a:r>
              <a:rPr lang="en-US" dirty="0"/>
              <a:t> </a:t>
            </a:r>
            <a:r>
              <a:rPr lang="en-US" dirty="0" err="1"/>
              <a:t>app_path</a:t>
            </a:r>
            <a:r>
              <a:rPr lang="en-US" dirty="0"/>
              <a:t> </a:t>
            </a:r>
            <a:r>
              <a:rPr lang="en-US" dirty="0">
                <a:solidFill>
                  <a:srgbClr val="9A6E3A"/>
                </a:solidFill>
                <a:effectLst/>
              </a:rPr>
              <a:t>=</a:t>
            </a:r>
            <a:r>
              <a:rPr lang="en-US" dirty="0"/>
              <a:t> </a:t>
            </a:r>
            <a:r>
              <a:rPr lang="en-US" dirty="0" err="1"/>
              <a:t>getwd</a:t>
            </a:r>
            <a:r>
              <a:rPr lang="en-US" dirty="0">
                <a:solidFill>
                  <a:srgbClr val="999999"/>
                </a:solidFill>
                <a:effectLst/>
              </a:rPr>
              <a:t>(),</a:t>
            </a:r>
            <a:r>
              <a:rPr lang="en-US" dirty="0"/>
              <a:t> </a:t>
            </a:r>
            <a:r>
              <a:rPr lang="en-US" dirty="0" err="1"/>
              <a:t>datafolder</a:t>
            </a:r>
            <a:r>
              <a:rPr lang="en-US" dirty="0"/>
              <a:t> </a:t>
            </a:r>
            <a:r>
              <a:rPr lang="en-US" dirty="0">
                <a:solidFill>
                  <a:srgbClr val="9A6E3A"/>
                </a:solidFill>
                <a:effectLst/>
              </a:rPr>
              <a:t>=</a:t>
            </a:r>
            <a:r>
              <a:rPr lang="en-US" dirty="0"/>
              <a:t> </a:t>
            </a:r>
            <a:r>
              <a:rPr lang="en-US" dirty="0">
                <a:solidFill>
                  <a:srgbClr val="669900"/>
                </a:solidFill>
                <a:effectLst/>
              </a:rPr>
              <a:t>"data"</a:t>
            </a:r>
            <a:r>
              <a:rPr lang="en-US" dirty="0">
                <a:solidFill>
                  <a:srgbClr val="999999"/>
                </a:solidFill>
                <a:effectLst/>
              </a:rPr>
              <a:t>,</a:t>
            </a:r>
          </a:p>
          <a:p>
            <a:pPr marL="0" indent="0">
              <a:buNone/>
            </a:pPr>
            <a:r>
              <a:rPr lang="en-US" dirty="0"/>
              <a:t>    </a:t>
            </a:r>
            <a:r>
              <a:rPr lang="en-US" dirty="0" err="1"/>
              <a:t>defaultDataset</a:t>
            </a:r>
            <a:r>
              <a:rPr lang="en-US" dirty="0"/>
              <a:t> </a:t>
            </a:r>
            <a:r>
              <a:rPr lang="en-US" dirty="0">
                <a:solidFill>
                  <a:srgbClr val="9A6E3A"/>
                </a:solidFill>
                <a:effectLst/>
              </a:rPr>
              <a:t>=</a:t>
            </a:r>
            <a:r>
              <a:rPr lang="en-US" dirty="0"/>
              <a:t> </a:t>
            </a:r>
            <a:r>
              <a:rPr lang="en-US" dirty="0">
                <a:solidFill>
                  <a:srgbClr val="669900"/>
                </a:solidFill>
                <a:effectLst/>
              </a:rPr>
              <a:t>"</a:t>
            </a:r>
            <a:r>
              <a:rPr lang="en-US" dirty="0" err="1">
                <a:solidFill>
                  <a:srgbClr val="669900"/>
                </a:solidFill>
                <a:effectLst/>
              </a:rPr>
              <a:t>pbmc_small</a:t>
            </a:r>
            <a:r>
              <a:rPr lang="en-US" dirty="0">
                <a:solidFill>
                  <a:srgbClr val="669900"/>
                </a:solidFill>
                <a:effectLst/>
              </a:rPr>
              <a:t>"</a:t>
            </a:r>
            <a:r>
              <a:rPr lang="en-US" dirty="0">
                <a:solidFill>
                  <a:srgbClr val="999999"/>
                </a:solidFill>
                <a:effectLst/>
              </a:rPr>
              <a:t>,</a:t>
            </a:r>
          </a:p>
          <a:p>
            <a:pPr marL="0" indent="0">
              <a:buNone/>
            </a:pPr>
            <a:r>
              <a:rPr lang="en-US" dirty="0"/>
              <a:t>    </a:t>
            </a:r>
            <a:r>
              <a:rPr lang="en-US" dirty="0" err="1"/>
              <a:t>windowTitle</a:t>
            </a:r>
            <a:r>
              <a:rPr lang="en-US" dirty="0"/>
              <a:t> </a:t>
            </a:r>
            <a:r>
              <a:rPr lang="en-US" dirty="0">
                <a:solidFill>
                  <a:srgbClr val="9A6E3A"/>
                </a:solidFill>
                <a:effectLst/>
              </a:rPr>
              <a:t>=</a:t>
            </a:r>
            <a:r>
              <a:rPr lang="en-US" dirty="0"/>
              <a:t> </a:t>
            </a:r>
            <a:r>
              <a:rPr lang="en-US" dirty="0">
                <a:solidFill>
                  <a:srgbClr val="669900"/>
                </a:solidFill>
                <a:effectLst/>
              </a:rPr>
              <a:t>"</a:t>
            </a:r>
            <a:r>
              <a:rPr lang="en-US" dirty="0" err="1">
                <a:solidFill>
                  <a:srgbClr val="669900"/>
                </a:solidFill>
                <a:effectLst/>
              </a:rPr>
              <a:t>scRNAseq</a:t>
            </a:r>
            <a:r>
              <a:rPr lang="en-US" dirty="0">
                <a:solidFill>
                  <a:srgbClr val="669900"/>
                </a:solidFill>
                <a:effectLst/>
              </a:rPr>
              <a:t>/</a:t>
            </a:r>
            <a:r>
              <a:rPr lang="en-US" dirty="0" err="1">
                <a:solidFill>
                  <a:srgbClr val="669900"/>
                </a:solidFill>
                <a:effectLst/>
              </a:rPr>
              <a:t>scATACseq</a:t>
            </a:r>
            <a:r>
              <a:rPr lang="en-US" dirty="0">
                <a:solidFill>
                  <a:srgbClr val="669900"/>
                </a:solidFill>
                <a:effectLst/>
              </a:rPr>
              <a:t> database"</a:t>
            </a:r>
            <a:r>
              <a:rPr lang="en-US" dirty="0">
                <a:solidFill>
                  <a:srgbClr val="999999"/>
                </a:solidFill>
                <a:effectLst/>
              </a:rPr>
              <a:t>,</a:t>
            </a:r>
          </a:p>
          <a:p>
            <a:pPr marL="0" indent="0">
              <a:buNone/>
            </a:pPr>
            <a:r>
              <a:rPr lang="en-US" dirty="0"/>
              <a:t>    banner </a:t>
            </a:r>
            <a:r>
              <a:rPr lang="en-US" dirty="0">
                <a:solidFill>
                  <a:srgbClr val="9A6E3A"/>
                </a:solidFill>
                <a:effectLst/>
              </a:rPr>
              <a:t>=</a:t>
            </a:r>
            <a:r>
              <a:rPr lang="en-US" dirty="0"/>
              <a:t> </a:t>
            </a:r>
            <a:r>
              <a:rPr lang="en-US" dirty="0" err="1"/>
              <a:t>system.file</a:t>
            </a:r>
            <a:r>
              <a:rPr lang="en-US" dirty="0">
                <a:solidFill>
                  <a:srgbClr val="999999"/>
                </a:solidFill>
                <a:effectLst/>
              </a:rPr>
              <a:t>(</a:t>
            </a:r>
            <a:r>
              <a:rPr lang="en-US" dirty="0">
                <a:solidFill>
                  <a:srgbClr val="669900"/>
                </a:solidFill>
                <a:effectLst/>
              </a:rPr>
              <a:t>"assets"</a:t>
            </a:r>
            <a:r>
              <a:rPr lang="en-US" dirty="0">
                <a:solidFill>
                  <a:srgbClr val="999999"/>
                </a:solidFill>
                <a:effectLst/>
              </a:rPr>
              <a:t>,</a:t>
            </a:r>
            <a:r>
              <a:rPr lang="en-US" dirty="0"/>
              <a:t> </a:t>
            </a:r>
            <a:r>
              <a:rPr lang="en-US" dirty="0">
                <a:solidFill>
                  <a:srgbClr val="669900"/>
                </a:solidFill>
                <a:effectLst/>
              </a:rPr>
              <a:t>"</a:t>
            </a:r>
            <a:r>
              <a:rPr lang="en-US" dirty="0" err="1">
                <a:solidFill>
                  <a:srgbClr val="669900"/>
                </a:solidFill>
                <a:effectLst/>
              </a:rPr>
              <a:t>img</a:t>
            </a:r>
            <a:r>
              <a:rPr lang="en-US" dirty="0">
                <a:solidFill>
                  <a:srgbClr val="669900"/>
                </a:solidFill>
                <a:effectLst/>
              </a:rPr>
              <a:t>"</a:t>
            </a:r>
            <a:r>
              <a:rPr lang="en-US" dirty="0">
                <a:solidFill>
                  <a:srgbClr val="999999"/>
                </a:solidFill>
                <a:effectLst/>
              </a:rPr>
              <a:t>,</a:t>
            </a:r>
            <a:r>
              <a:rPr lang="en-US" dirty="0"/>
              <a:t> </a:t>
            </a:r>
            <a:r>
              <a:rPr lang="en-US" dirty="0">
                <a:solidFill>
                  <a:srgbClr val="669900"/>
                </a:solidFill>
                <a:effectLst/>
              </a:rPr>
              <a:t>"</a:t>
            </a:r>
            <a:r>
              <a:rPr lang="en-US" dirty="0" err="1">
                <a:solidFill>
                  <a:srgbClr val="669900"/>
                </a:solidFill>
                <a:effectLst/>
              </a:rPr>
              <a:t>banner.png</a:t>
            </a:r>
            <a:r>
              <a:rPr lang="en-US" dirty="0">
                <a:solidFill>
                  <a:srgbClr val="669900"/>
                </a:solidFill>
                <a:effectLst/>
              </a:rPr>
              <a:t>"</a:t>
            </a:r>
            <a:r>
              <a:rPr lang="en-US" dirty="0">
                <a:solidFill>
                  <a:srgbClr val="999999"/>
                </a:solidFill>
                <a:effectLst/>
              </a:rPr>
              <a:t>,</a:t>
            </a:r>
            <a:r>
              <a:rPr lang="en-US" dirty="0"/>
              <a:t> package </a:t>
            </a:r>
            <a:r>
              <a:rPr lang="en-US" dirty="0">
                <a:solidFill>
                  <a:srgbClr val="9A6E3A"/>
                </a:solidFill>
                <a:effectLst/>
              </a:rPr>
              <a:t>=</a:t>
            </a:r>
            <a:r>
              <a:rPr lang="en-US" dirty="0"/>
              <a:t> </a:t>
            </a:r>
            <a:r>
              <a:rPr lang="en-US" dirty="0">
                <a:solidFill>
                  <a:srgbClr val="669900"/>
                </a:solidFill>
                <a:effectLst/>
              </a:rPr>
              <a:t>"</a:t>
            </a:r>
            <a:r>
              <a:rPr lang="en-US" dirty="0" err="1">
                <a:solidFill>
                  <a:srgbClr val="669900"/>
                </a:solidFill>
                <a:effectLst/>
              </a:rPr>
              <a:t>scRNAseqApp</a:t>
            </a:r>
            <a:r>
              <a:rPr lang="en-US" dirty="0">
                <a:solidFill>
                  <a:srgbClr val="669900"/>
                </a:solidFill>
                <a:effectLst/>
              </a:rPr>
              <a:t>"</a:t>
            </a:r>
            <a:r>
              <a:rPr lang="en-US" dirty="0">
                <a:solidFill>
                  <a:srgbClr val="999999"/>
                </a:solidFill>
                <a:effectLst/>
              </a:rPr>
              <a:t>),</a:t>
            </a:r>
          </a:p>
          <a:p>
            <a:pPr marL="0" indent="0">
              <a:buNone/>
            </a:pPr>
            <a:r>
              <a:rPr lang="en-US" dirty="0">
                <a:solidFill>
                  <a:srgbClr val="999999"/>
                </a:solidFill>
              </a:rPr>
              <a:t>   </a:t>
            </a:r>
            <a:r>
              <a:rPr lang="en-US" dirty="0"/>
              <a:t> footer </a:t>
            </a:r>
            <a:r>
              <a:rPr lang="en-US" dirty="0">
                <a:solidFill>
                  <a:srgbClr val="9A6E3A"/>
                </a:solidFill>
                <a:effectLst/>
              </a:rPr>
              <a:t>=</a:t>
            </a:r>
            <a:r>
              <a:rPr lang="en-US" dirty="0"/>
              <a:t> </a:t>
            </a:r>
            <a:r>
              <a:rPr lang="en-US" dirty="0" err="1"/>
              <a:t>tagList</a:t>
            </a:r>
            <a:r>
              <a:rPr lang="en-US" dirty="0">
                <a:solidFill>
                  <a:srgbClr val="999999"/>
                </a:solidFill>
                <a:effectLst/>
              </a:rPr>
              <a:t>(</a:t>
            </a:r>
            <a:r>
              <a:rPr lang="en-US" dirty="0"/>
              <a:t>HTML</a:t>
            </a:r>
            <a:r>
              <a:rPr lang="en-US" dirty="0">
                <a:solidFill>
                  <a:srgbClr val="999999"/>
                </a:solidFill>
                <a:effectLst/>
              </a:rPr>
              <a:t>(</a:t>
            </a:r>
            <a:r>
              <a:rPr lang="en-US" dirty="0">
                <a:solidFill>
                  <a:srgbClr val="669900"/>
                </a:solidFill>
                <a:effectLst/>
              </a:rPr>
              <a:t>"&amp;copy;"</a:t>
            </a:r>
            <a:r>
              <a:rPr lang="en-US" dirty="0">
                <a:solidFill>
                  <a:srgbClr val="999999"/>
                </a:solidFill>
                <a:effectLst/>
              </a:rPr>
              <a:t>),</a:t>
            </a:r>
            <a:r>
              <a:rPr lang="en-US" dirty="0"/>
              <a:t> </a:t>
            </a:r>
            <a:r>
              <a:rPr lang="en-US" dirty="0">
                <a:solidFill>
                  <a:srgbClr val="669900"/>
                </a:solidFill>
                <a:effectLst/>
              </a:rPr>
              <a:t>"2020 -"</a:t>
            </a:r>
            <a:r>
              <a:rPr lang="en-US" dirty="0">
                <a:solidFill>
                  <a:srgbClr val="999999"/>
                </a:solidFill>
                <a:effectLst/>
              </a:rPr>
              <a:t>,</a:t>
            </a:r>
            <a:r>
              <a:rPr lang="en-US" dirty="0"/>
              <a:t> format</a:t>
            </a:r>
            <a:r>
              <a:rPr lang="en-US" dirty="0">
                <a:solidFill>
                  <a:srgbClr val="999999"/>
                </a:solidFill>
                <a:effectLst/>
              </a:rPr>
              <a:t>(</a:t>
            </a:r>
            <a:r>
              <a:rPr lang="en-US" dirty="0" err="1"/>
              <a:t>Sys.Date</a:t>
            </a:r>
            <a:r>
              <a:rPr lang="en-US" dirty="0">
                <a:solidFill>
                  <a:srgbClr val="999999"/>
                </a:solidFill>
                <a:effectLst/>
              </a:rPr>
              <a:t>(),</a:t>
            </a:r>
            <a:r>
              <a:rPr lang="en-US" dirty="0"/>
              <a:t> </a:t>
            </a:r>
            <a:r>
              <a:rPr lang="en-US" dirty="0">
                <a:solidFill>
                  <a:srgbClr val="669900"/>
                </a:solidFill>
                <a:effectLst/>
              </a:rPr>
              <a:t>"%Y"</a:t>
            </a:r>
            <a:r>
              <a:rPr lang="en-US" dirty="0">
                <a:solidFill>
                  <a:srgbClr val="999999"/>
                </a:solidFill>
                <a:effectLst/>
              </a:rPr>
              <a:t>),</a:t>
            </a:r>
            <a:r>
              <a:rPr lang="en-US" dirty="0"/>
              <a:t> </a:t>
            </a:r>
            <a:r>
              <a:rPr lang="en-US" dirty="0">
                <a:solidFill>
                  <a:srgbClr val="669900"/>
                </a:solidFill>
                <a:effectLst/>
              </a:rPr>
              <a:t>"</a:t>
            </a:r>
            <a:r>
              <a:rPr lang="en-US" dirty="0" err="1">
                <a:solidFill>
                  <a:srgbClr val="669900"/>
                </a:solidFill>
                <a:effectLst/>
              </a:rPr>
              <a:t>jianhong@duke</a:t>
            </a:r>
            <a:r>
              <a:rPr lang="en-US" dirty="0">
                <a:solidFill>
                  <a:srgbClr val="669900"/>
                </a:solidFill>
                <a:effectLst/>
              </a:rPr>
              <a:t>"</a:t>
            </a:r>
            <a:r>
              <a:rPr lang="en-US" dirty="0">
                <a:solidFill>
                  <a:srgbClr val="999999"/>
                </a:solidFill>
                <a:effectLst/>
              </a:rPr>
              <a:t>),</a:t>
            </a:r>
          </a:p>
          <a:p>
            <a:pPr marL="0" indent="0">
              <a:buNone/>
            </a:pPr>
            <a:r>
              <a:rPr lang="en-US" dirty="0"/>
              <a:t>    </a:t>
            </a:r>
            <a:r>
              <a:rPr lang="en-US" dirty="0" err="1"/>
              <a:t>maxRequestSize</a:t>
            </a:r>
            <a:r>
              <a:rPr lang="en-US" dirty="0"/>
              <a:t> </a:t>
            </a:r>
            <a:r>
              <a:rPr lang="en-US" dirty="0">
                <a:solidFill>
                  <a:srgbClr val="9A6E3A"/>
                </a:solidFill>
                <a:effectLst/>
              </a:rPr>
              <a:t>=</a:t>
            </a:r>
            <a:r>
              <a:rPr lang="en-US" dirty="0"/>
              <a:t> </a:t>
            </a:r>
            <a:r>
              <a:rPr lang="en-US" dirty="0">
                <a:solidFill>
                  <a:srgbClr val="990055"/>
                </a:solidFill>
                <a:effectLst/>
              </a:rPr>
              <a:t>1073741824</a:t>
            </a:r>
            <a:r>
              <a:rPr lang="en-US" dirty="0">
                <a:solidFill>
                  <a:srgbClr val="999999"/>
                </a:solidFill>
                <a:effectLst/>
              </a:rPr>
              <a:t>,</a:t>
            </a:r>
          </a:p>
          <a:p>
            <a:pPr marL="0" indent="0">
              <a:buNone/>
            </a:pPr>
            <a:r>
              <a:rPr lang="en-US" dirty="0"/>
              <a:t>    timeout </a:t>
            </a:r>
            <a:r>
              <a:rPr lang="en-US" dirty="0">
                <a:solidFill>
                  <a:srgbClr val="9A6E3A"/>
                </a:solidFill>
                <a:effectLst/>
              </a:rPr>
              <a:t>=</a:t>
            </a:r>
            <a:r>
              <a:rPr lang="en-US" dirty="0"/>
              <a:t> </a:t>
            </a:r>
            <a:r>
              <a:rPr lang="en-US" dirty="0">
                <a:solidFill>
                  <a:srgbClr val="990055"/>
                </a:solidFill>
                <a:effectLst/>
              </a:rPr>
              <a:t>30</a:t>
            </a:r>
            <a:r>
              <a:rPr lang="en-US" dirty="0">
                <a:solidFill>
                  <a:srgbClr val="999999"/>
                </a:solidFill>
                <a:effectLst/>
              </a:rPr>
              <a:t>,</a:t>
            </a:r>
          </a:p>
          <a:p>
            <a:pPr marL="0" indent="0">
              <a:buNone/>
            </a:pPr>
            <a:r>
              <a:rPr lang="en-US" dirty="0"/>
              <a:t>    theme </a:t>
            </a:r>
            <a:r>
              <a:rPr lang="en-US" dirty="0">
                <a:solidFill>
                  <a:srgbClr val="9A6E3A"/>
                </a:solidFill>
                <a:effectLst/>
              </a:rPr>
              <a:t>=</a:t>
            </a:r>
            <a:r>
              <a:rPr lang="en-US" dirty="0"/>
              <a:t> </a:t>
            </a:r>
            <a:r>
              <a:rPr lang="en-US" dirty="0" err="1"/>
              <a:t>bs_theme</a:t>
            </a:r>
            <a:r>
              <a:rPr lang="en-US" dirty="0">
                <a:solidFill>
                  <a:srgbClr val="999999"/>
                </a:solidFill>
                <a:effectLst/>
              </a:rPr>
              <a:t>(</a:t>
            </a:r>
            <a:r>
              <a:rPr lang="en-US" dirty="0" err="1"/>
              <a:t>bootswatch</a:t>
            </a:r>
            <a:r>
              <a:rPr lang="en-US" dirty="0"/>
              <a:t> </a:t>
            </a:r>
            <a:r>
              <a:rPr lang="en-US" dirty="0">
                <a:solidFill>
                  <a:srgbClr val="9A6E3A"/>
                </a:solidFill>
                <a:effectLst/>
              </a:rPr>
              <a:t>=</a:t>
            </a:r>
            <a:r>
              <a:rPr lang="en-US" dirty="0"/>
              <a:t> </a:t>
            </a:r>
            <a:r>
              <a:rPr lang="en-US" dirty="0">
                <a:solidFill>
                  <a:srgbClr val="669900"/>
                </a:solidFill>
                <a:effectLst/>
              </a:rPr>
              <a:t>"lumen"</a:t>
            </a:r>
            <a:r>
              <a:rPr lang="en-US" dirty="0">
                <a:solidFill>
                  <a:srgbClr val="999999"/>
                </a:solidFill>
                <a:effectLst/>
              </a:rPr>
              <a:t>),</a:t>
            </a:r>
            <a:r>
              <a:rPr lang="en-US" dirty="0"/>
              <a:t> </a:t>
            </a:r>
            <a:r>
              <a:rPr lang="en-US" dirty="0" err="1"/>
              <a:t>use_bs_themer</a:t>
            </a:r>
            <a:r>
              <a:rPr lang="en-US" dirty="0"/>
              <a:t> </a:t>
            </a:r>
            <a:r>
              <a:rPr lang="en-US" dirty="0">
                <a:solidFill>
                  <a:srgbClr val="9A6E3A"/>
                </a:solidFill>
                <a:effectLst/>
              </a:rPr>
              <a:t>=</a:t>
            </a:r>
            <a:r>
              <a:rPr lang="en-US" dirty="0"/>
              <a:t> </a:t>
            </a:r>
            <a:r>
              <a:rPr lang="en-US" dirty="0">
                <a:solidFill>
                  <a:srgbClr val="990055"/>
                </a:solidFill>
                <a:effectLst/>
              </a:rPr>
              <a:t>FALSE</a:t>
            </a:r>
            <a:r>
              <a:rPr lang="en-US" dirty="0">
                <a:solidFill>
                  <a:srgbClr val="999999"/>
                </a:solidFill>
                <a:effectLst/>
              </a:rPr>
              <a:t>,</a:t>
            </a:r>
          </a:p>
          <a:p>
            <a:pPr marL="0" indent="0">
              <a:buNone/>
            </a:pPr>
            <a:r>
              <a:rPr lang="en-US" dirty="0"/>
              <a:t>    </a:t>
            </a:r>
            <a:r>
              <a:rPr lang="en-US" dirty="0">
                <a:effectLst/>
              </a:rPr>
              <a:t>...</a:t>
            </a:r>
            <a:r>
              <a:rPr lang="en-US" dirty="0"/>
              <a:t> </a:t>
            </a:r>
            <a:r>
              <a:rPr lang="en-US" dirty="0">
                <a:solidFill>
                  <a:srgbClr val="999999"/>
                </a:solidFill>
                <a:effectLst/>
              </a:rPr>
              <a:t>)</a:t>
            </a:r>
            <a:endParaRPr lang="en-US" dirty="0"/>
          </a:p>
        </p:txBody>
      </p:sp>
    </p:spTree>
    <p:extLst>
      <p:ext uri="{BB962C8B-B14F-4D97-AF65-F5344CB8AC3E}">
        <p14:creationId xmlns:p14="http://schemas.microsoft.com/office/powerpoint/2010/main" val="18440791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85841-A7F1-73DE-CE38-AFA633719735}"/>
              </a:ext>
            </a:extLst>
          </p:cNvPr>
          <p:cNvSpPr>
            <a:spLocks noGrp="1"/>
          </p:cNvSpPr>
          <p:nvPr>
            <p:ph type="title"/>
          </p:nvPr>
        </p:nvSpPr>
        <p:spPr>
          <a:xfrm>
            <a:off x="838200" y="2356978"/>
            <a:ext cx="7918174" cy="1325563"/>
          </a:xfrm>
        </p:spPr>
        <p:txBody>
          <a:bodyPr/>
          <a:lstStyle/>
          <a:p>
            <a:r>
              <a:rPr lang="en-US" dirty="0"/>
              <a:t>Go To Vignettes</a:t>
            </a:r>
          </a:p>
        </p:txBody>
      </p:sp>
      <p:sp>
        <p:nvSpPr>
          <p:cNvPr id="3" name="Content Placeholder 2">
            <a:extLst>
              <a:ext uri="{FF2B5EF4-FFF2-40B4-BE49-F238E27FC236}">
                <a16:creationId xmlns:a16="http://schemas.microsoft.com/office/drawing/2014/main" id="{435ED9F9-B8EA-C869-FF68-A127F8D978CE}"/>
              </a:ext>
            </a:extLst>
          </p:cNvPr>
          <p:cNvSpPr>
            <a:spLocks noGrp="1"/>
          </p:cNvSpPr>
          <p:nvPr>
            <p:ph idx="1"/>
          </p:nvPr>
        </p:nvSpPr>
        <p:spPr>
          <a:xfrm>
            <a:off x="838199" y="4731488"/>
            <a:ext cx="10836349" cy="1445474"/>
          </a:xfrm>
        </p:spPr>
        <p:txBody>
          <a:bodyPr/>
          <a:lstStyle/>
          <a:p>
            <a:pPr marL="0" indent="0">
              <a:buNone/>
            </a:pPr>
            <a:r>
              <a:rPr lang="en-US" sz="2000" dirty="0"/>
              <a:t>https://</a:t>
            </a:r>
            <a:r>
              <a:rPr lang="en-US" sz="2000" dirty="0" err="1"/>
              <a:t>github.com</a:t>
            </a:r>
            <a:r>
              <a:rPr lang="en-US" sz="2000" dirty="0"/>
              <a:t>/</a:t>
            </a:r>
            <a:r>
              <a:rPr lang="en-US" sz="2000" dirty="0" err="1"/>
              <a:t>jianhong</a:t>
            </a:r>
            <a:r>
              <a:rPr lang="en-US" sz="2000" dirty="0"/>
              <a:t>/scRNAseqAppBioc2023Workshop</a:t>
            </a:r>
          </a:p>
          <a:p>
            <a:pPr marL="0" indent="0">
              <a:buNone/>
            </a:pPr>
            <a:r>
              <a:rPr lang="en-US" sz="2000" dirty="0"/>
              <a:t>https://</a:t>
            </a:r>
            <a:r>
              <a:rPr lang="en-US" sz="2000" dirty="0" err="1"/>
              <a:t>jianhong.github.io</a:t>
            </a:r>
            <a:r>
              <a:rPr lang="en-US" sz="2000" dirty="0"/>
              <a:t>/scRNAseqAppBioc2023Workshop/articles/</a:t>
            </a:r>
            <a:r>
              <a:rPr lang="en-US" sz="2000" dirty="0" err="1"/>
              <a:t>workshop_scRNAseqApp.html</a:t>
            </a:r>
            <a:endParaRPr lang="en-US" sz="2000" dirty="0"/>
          </a:p>
          <a:p>
            <a:endParaRPr lang="en-US" dirty="0"/>
          </a:p>
        </p:txBody>
      </p:sp>
    </p:spTree>
    <p:extLst>
      <p:ext uri="{BB962C8B-B14F-4D97-AF65-F5344CB8AC3E}">
        <p14:creationId xmlns:p14="http://schemas.microsoft.com/office/powerpoint/2010/main" val="2230994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BF63A90-4A63-5975-8122-E71309FD3FF4}"/>
              </a:ext>
            </a:extLst>
          </p:cNvPr>
          <p:cNvSpPr>
            <a:spLocks noGrp="1"/>
          </p:cNvSpPr>
          <p:nvPr>
            <p:ph type="title"/>
          </p:nvPr>
        </p:nvSpPr>
        <p:spPr/>
        <p:txBody>
          <a:bodyPr/>
          <a:lstStyle/>
          <a:p>
            <a:r>
              <a:rPr lang="en-US" dirty="0"/>
              <a:t>Install the workshop pkg</a:t>
            </a:r>
          </a:p>
        </p:txBody>
      </p:sp>
      <p:sp>
        <p:nvSpPr>
          <p:cNvPr id="12" name="Content Placeholder 11">
            <a:extLst>
              <a:ext uri="{FF2B5EF4-FFF2-40B4-BE49-F238E27FC236}">
                <a16:creationId xmlns:a16="http://schemas.microsoft.com/office/drawing/2014/main" id="{3D2ABFFC-E65A-C18D-C853-0C7FD8C7C826}"/>
              </a:ext>
            </a:extLst>
          </p:cNvPr>
          <p:cNvSpPr>
            <a:spLocks noGrp="1"/>
          </p:cNvSpPr>
          <p:nvPr>
            <p:ph idx="1"/>
          </p:nvPr>
        </p:nvSpPr>
        <p:spPr/>
        <p:txBody>
          <a:bodyPr>
            <a:normAutofit fontScale="77500" lnSpcReduction="20000"/>
          </a:bodyPr>
          <a:lstStyle/>
          <a:p>
            <a:pPr marL="0" indent="0">
              <a:buNone/>
            </a:pPr>
            <a:r>
              <a:rPr lang="en-US" dirty="0"/>
              <a:t>## set the working directory</a:t>
            </a:r>
          </a:p>
          <a:p>
            <a:pPr marL="0" indent="0">
              <a:buNone/>
            </a:pPr>
            <a:r>
              <a:rPr lang="en-US" dirty="0"/>
              <a:t>## replace “~/Downloads/</a:t>
            </a:r>
            <a:r>
              <a:rPr lang="en-US" dirty="0" err="1"/>
              <a:t>scRNAseqApp_demo</a:t>
            </a:r>
            <a:r>
              <a:rPr lang="en-US" dirty="0"/>
              <a:t>” by your path</a:t>
            </a:r>
          </a:p>
          <a:p>
            <a:pPr marL="0" indent="0">
              <a:buNone/>
            </a:pPr>
            <a:r>
              <a:rPr lang="en-US" dirty="0"/>
              <a:t>wd &lt;- "~/Downloads/</a:t>
            </a:r>
            <a:r>
              <a:rPr lang="en-US" dirty="0" err="1"/>
              <a:t>scRNAseqApp_demo</a:t>
            </a:r>
            <a:r>
              <a:rPr lang="en-US" dirty="0"/>
              <a:t>"</a:t>
            </a:r>
          </a:p>
          <a:p>
            <a:pPr marL="0" indent="0">
              <a:buNone/>
            </a:pPr>
            <a:r>
              <a:rPr lang="en-US" dirty="0" err="1"/>
              <a:t>dir.create</a:t>
            </a:r>
            <a:r>
              <a:rPr lang="en-US" dirty="0"/>
              <a:t>(wd)</a:t>
            </a:r>
          </a:p>
          <a:p>
            <a:pPr marL="0" indent="0">
              <a:buNone/>
            </a:pPr>
            <a:r>
              <a:rPr lang="en-US" dirty="0" err="1"/>
              <a:t>setwd</a:t>
            </a:r>
            <a:r>
              <a:rPr lang="en-US" dirty="0"/>
              <a:t>(wd)</a:t>
            </a:r>
          </a:p>
          <a:p>
            <a:pPr marL="0" indent="0">
              <a:buNone/>
            </a:pPr>
            <a:r>
              <a:rPr lang="en-US" dirty="0"/>
              <a:t>library(</a:t>
            </a:r>
            <a:r>
              <a:rPr lang="en-US" dirty="0" err="1"/>
              <a:t>BiocManager</a:t>
            </a:r>
            <a:r>
              <a:rPr lang="en-US" dirty="0"/>
              <a:t>)</a:t>
            </a:r>
          </a:p>
          <a:p>
            <a:pPr marL="0" indent="0">
              <a:buNone/>
            </a:pPr>
            <a:r>
              <a:rPr lang="en-US" dirty="0" err="1"/>
              <a:t>BiocManager</a:t>
            </a:r>
            <a:r>
              <a:rPr lang="en-US" dirty="0"/>
              <a:t>::install("</a:t>
            </a:r>
            <a:r>
              <a:rPr lang="en-US" dirty="0" err="1"/>
              <a:t>jianhong</a:t>
            </a:r>
            <a:r>
              <a:rPr lang="en-US" dirty="0"/>
              <a:t>/scRNAseqAppBioc2023Workshop",</a:t>
            </a:r>
          </a:p>
          <a:p>
            <a:pPr marL="0" indent="0">
              <a:buNone/>
            </a:pPr>
            <a:r>
              <a:rPr lang="en-US" dirty="0"/>
              <a:t>                                     </a:t>
            </a:r>
            <a:r>
              <a:rPr lang="en-US" dirty="0" err="1"/>
              <a:t>build_vignettes</a:t>
            </a:r>
            <a:r>
              <a:rPr lang="en-US" dirty="0"/>
              <a:t> = TRUE)</a:t>
            </a:r>
          </a:p>
          <a:p>
            <a:pPr marL="0" indent="0">
              <a:buNone/>
            </a:pPr>
            <a:r>
              <a:rPr lang="en-US" dirty="0"/>
              <a:t>vignette("</a:t>
            </a:r>
            <a:r>
              <a:rPr lang="en-US" dirty="0" err="1"/>
              <a:t>workshop_scRNAseqApp</a:t>
            </a:r>
            <a:r>
              <a:rPr lang="en-US" dirty="0"/>
              <a:t>", package="scRNAseqAppBioc2023Workshop")</a:t>
            </a:r>
          </a:p>
        </p:txBody>
      </p:sp>
    </p:spTree>
    <p:extLst>
      <p:ext uri="{BB962C8B-B14F-4D97-AF65-F5344CB8AC3E}">
        <p14:creationId xmlns:p14="http://schemas.microsoft.com/office/powerpoint/2010/main" val="36815022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238F5-EDFF-783D-F190-FAA0DC84303A}"/>
              </a:ext>
            </a:extLst>
          </p:cNvPr>
          <p:cNvSpPr>
            <a:spLocks noGrp="1"/>
          </p:cNvSpPr>
          <p:nvPr>
            <p:ph type="title"/>
          </p:nvPr>
        </p:nvSpPr>
        <p:spPr/>
        <p:txBody>
          <a:bodyPr/>
          <a:lstStyle/>
          <a:p>
            <a:r>
              <a:rPr lang="en-US" dirty="0" err="1"/>
              <a:t>scRNAseqApp</a:t>
            </a:r>
            <a:endParaRPr lang="en-US" dirty="0"/>
          </a:p>
        </p:txBody>
      </p:sp>
      <p:sp>
        <p:nvSpPr>
          <p:cNvPr id="3" name="Content Placeholder 2">
            <a:extLst>
              <a:ext uri="{FF2B5EF4-FFF2-40B4-BE49-F238E27FC236}">
                <a16:creationId xmlns:a16="http://schemas.microsoft.com/office/drawing/2014/main" id="{19EA2DE2-EB86-740A-FB1C-EBD72BBF2DBA}"/>
              </a:ext>
            </a:extLst>
          </p:cNvPr>
          <p:cNvSpPr>
            <a:spLocks noGrp="1"/>
          </p:cNvSpPr>
          <p:nvPr>
            <p:ph idx="1"/>
          </p:nvPr>
        </p:nvSpPr>
        <p:spPr/>
        <p:txBody>
          <a:bodyPr>
            <a:normAutofit fontScale="92500" lnSpcReduction="10000"/>
          </a:bodyPr>
          <a:lstStyle/>
          <a:p>
            <a:pPr marL="0" indent="0">
              <a:buNone/>
            </a:pPr>
            <a:r>
              <a:rPr lang="en-US" dirty="0"/>
              <a:t>Based on </a:t>
            </a:r>
            <a:r>
              <a:rPr lang="en-US" i="1" dirty="0" err="1"/>
              <a:t>ShinyCell</a:t>
            </a:r>
            <a:r>
              <a:rPr lang="en-US" dirty="0"/>
              <a:t>, the </a:t>
            </a:r>
            <a:r>
              <a:rPr lang="en-US" i="1" dirty="0" err="1"/>
              <a:t>scRNAseqApp</a:t>
            </a:r>
            <a:r>
              <a:rPr lang="en-US" dirty="0"/>
              <a:t> package is developed with multiple highly interactive visualizations of how cells and subsets of cells cluster behavior for </a:t>
            </a:r>
            <a:r>
              <a:rPr lang="en-US" dirty="0" err="1"/>
              <a:t>scRNA</a:t>
            </a:r>
            <a:r>
              <a:rPr lang="en-US" dirty="0"/>
              <a:t>-seq, </a:t>
            </a:r>
            <a:r>
              <a:rPr lang="en-US" dirty="0" err="1"/>
              <a:t>scATAC</a:t>
            </a:r>
            <a:r>
              <a:rPr lang="en-US" dirty="0"/>
              <a:t>-seq and </a:t>
            </a:r>
            <a:r>
              <a:rPr lang="en-US" dirty="0" err="1"/>
              <a:t>sc-multiomics</a:t>
            </a:r>
            <a:r>
              <a:rPr lang="en-US" dirty="0"/>
              <a:t> data.</a:t>
            </a:r>
          </a:p>
          <a:p>
            <a:pPr marL="0" indent="0">
              <a:buNone/>
            </a:pPr>
            <a:r>
              <a:rPr lang="en-US" dirty="0"/>
              <a:t>The </a:t>
            </a:r>
            <a:r>
              <a:rPr lang="en-US" dirty="0" err="1"/>
              <a:t>scRNAseqApp</a:t>
            </a:r>
            <a:r>
              <a:rPr lang="en-US" dirty="0"/>
              <a:t> is designed to efficiently extract expression, dimensional reduction/clustering, and feature annotation data objects in multiple interactive manners with highly customized filter conditions by selecting metadata.</a:t>
            </a:r>
          </a:p>
          <a:p>
            <a:pPr marL="0" indent="0">
              <a:buNone/>
            </a:pPr>
            <a:r>
              <a:rPr lang="en-US" dirty="0"/>
              <a:t>It offers a user-friendly interface that facilitates the exploration and interactive analysis of single-cell transcriptomic, and </a:t>
            </a:r>
            <a:r>
              <a:rPr lang="en-US" dirty="0" err="1"/>
              <a:t>multiomic</a:t>
            </a:r>
            <a:r>
              <a:rPr lang="en-US" dirty="0"/>
              <a:t> data.</a:t>
            </a:r>
          </a:p>
        </p:txBody>
      </p:sp>
    </p:spTree>
    <p:extLst>
      <p:ext uri="{BB962C8B-B14F-4D97-AF65-F5344CB8AC3E}">
        <p14:creationId xmlns:p14="http://schemas.microsoft.com/office/powerpoint/2010/main" val="35733025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logo with a light bulb and a green arrow&#10;&#10;Description automatically generated">
            <a:extLst>
              <a:ext uri="{FF2B5EF4-FFF2-40B4-BE49-F238E27FC236}">
                <a16:creationId xmlns:a16="http://schemas.microsoft.com/office/drawing/2014/main" id="{C49FCDD1-6A51-3F38-E5BF-BD0EBEA55D3D}"/>
              </a:ext>
            </a:extLst>
          </p:cNvPr>
          <p:cNvPicPr>
            <a:picLocks noChangeAspect="1"/>
          </p:cNvPicPr>
          <p:nvPr/>
        </p:nvPicPr>
        <p:blipFill>
          <a:blip r:embed="rId2"/>
          <a:stretch>
            <a:fillRect/>
          </a:stretch>
        </p:blipFill>
        <p:spPr>
          <a:xfrm>
            <a:off x="1701800" y="1568228"/>
            <a:ext cx="4078288" cy="4449763"/>
          </a:xfrm>
          <a:prstGeom prst="rect">
            <a:avLst/>
          </a:prstGeom>
        </p:spPr>
      </p:pic>
      <p:pic>
        <p:nvPicPr>
          <p:cNvPr id="5" name="Content Placeholder 4" descr="A group of people posing for a photo&#10;&#10;Description automatically generated">
            <a:extLst>
              <a:ext uri="{FF2B5EF4-FFF2-40B4-BE49-F238E27FC236}">
                <a16:creationId xmlns:a16="http://schemas.microsoft.com/office/drawing/2014/main" id="{7323DBBC-6D7D-4664-3ADA-B76A3EDB1804}"/>
              </a:ext>
            </a:extLst>
          </p:cNvPr>
          <p:cNvPicPr>
            <a:picLocks noGrp="1" noChangeAspect="1"/>
          </p:cNvPicPr>
          <p:nvPr>
            <p:ph idx="1"/>
          </p:nvPr>
        </p:nvPicPr>
        <p:blipFill>
          <a:blip r:embed="rId3"/>
          <a:stretch>
            <a:fillRect/>
          </a:stretch>
        </p:blipFill>
        <p:spPr>
          <a:xfrm>
            <a:off x="6411913" y="1844675"/>
            <a:ext cx="4078288" cy="4449763"/>
          </a:xfrm>
          <a:prstGeom prst="rect">
            <a:avLst/>
          </a:prstGeom>
        </p:spPr>
      </p:pic>
      <p:sp>
        <p:nvSpPr>
          <p:cNvPr id="2" name="Title 1">
            <a:extLst>
              <a:ext uri="{FF2B5EF4-FFF2-40B4-BE49-F238E27FC236}">
                <a16:creationId xmlns:a16="http://schemas.microsoft.com/office/drawing/2014/main" id="{2434CE5F-1D8B-05E1-39F4-9926ADE0B4C2}"/>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5200" kern="1200">
                <a:solidFill>
                  <a:schemeClr val="tx1"/>
                </a:solidFill>
                <a:latin typeface="+mj-lt"/>
                <a:ea typeface="+mj-ea"/>
                <a:cs typeface="+mj-cs"/>
              </a:rPr>
              <a:t>Acknowledgement</a:t>
            </a:r>
          </a:p>
        </p:txBody>
      </p:sp>
    </p:spTree>
    <p:extLst>
      <p:ext uri="{BB962C8B-B14F-4D97-AF65-F5344CB8AC3E}">
        <p14:creationId xmlns:p14="http://schemas.microsoft.com/office/powerpoint/2010/main" val="1572826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F308F-F807-A154-3D56-E73A321C4B62}"/>
              </a:ext>
            </a:extLst>
          </p:cNvPr>
          <p:cNvSpPr>
            <a:spLocks noGrp="1"/>
          </p:cNvSpPr>
          <p:nvPr>
            <p:ph type="title"/>
          </p:nvPr>
        </p:nvSpPr>
        <p:spPr>
          <a:xfrm>
            <a:off x="838200" y="2002428"/>
            <a:ext cx="8252638" cy="1325563"/>
          </a:xfrm>
        </p:spPr>
        <p:txBody>
          <a:bodyPr>
            <a:noAutofit/>
          </a:bodyPr>
          <a:lstStyle/>
          <a:p>
            <a:r>
              <a:rPr lang="en-US" sz="3200" dirty="0"/>
              <a:t>Available R/Bioconductor tools for interactive </a:t>
            </a:r>
            <a:r>
              <a:rPr lang="en-US" sz="3200" dirty="0" err="1"/>
              <a:t>scRNA</a:t>
            </a:r>
            <a:r>
              <a:rPr lang="en-US" sz="3200" dirty="0"/>
              <a:t>/ATAC-Seq data visualization</a:t>
            </a:r>
          </a:p>
        </p:txBody>
      </p:sp>
      <p:sp>
        <p:nvSpPr>
          <p:cNvPr id="6" name="Content Placeholder 5">
            <a:extLst>
              <a:ext uri="{FF2B5EF4-FFF2-40B4-BE49-F238E27FC236}">
                <a16:creationId xmlns:a16="http://schemas.microsoft.com/office/drawing/2014/main" id="{DDEFC7A1-515E-8AF1-9B41-835E2B8008A5}"/>
              </a:ext>
            </a:extLst>
          </p:cNvPr>
          <p:cNvSpPr>
            <a:spLocks noGrp="1"/>
          </p:cNvSpPr>
          <p:nvPr>
            <p:ph idx="1"/>
          </p:nvPr>
        </p:nvSpPr>
        <p:spPr>
          <a:xfrm>
            <a:off x="838200" y="3530009"/>
            <a:ext cx="10515600" cy="2646953"/>
          </a:xfrm>
        </p:spPr>
        <p:txBody>
          <a:bodyPr>
            <a:normAutofit/>
          </a:bodyPr>
          <a:lstStyle/>
          <a:p>
            <a:pPr marL="0" indent="0">
              <a:buNone/>
            </a:pPr>
            <a:r>
              <a:rPr lang="en-US" dirty="0" err="1"/>
              <a:t>Asc</a:t>
            </a:r>
            <a:r>
              <a:rPr lang="en-US" dirty="0"/>
              <a:t>-Seurat, </a:t>
            </a:r>
            <a:r>
              <a:rPr lang="en-US" dirty="0" err="1"/>
              <a:t>BingleSeq</a:t>
            </a:r>
            <a:r>
              <a:rPr lang="en-US" dirty="0"/>
              <a:t>, </a:t>
            </a:r>
            <a:r>
              <a:rPr lang="en-US" dirty="0" err="1"/>
              <a:t>CellView</a:t>
            </a:r>
            <a:r>
              <a:rPr lang="en-US" dirty="0"/>
              <a:t>, </a:t>
            </a:r>
            <a:r>
              <a:rPr lang="en-US" dirty="0" err="1"/>
              <a:t>ChromSCape</a:t>
            </a:r>
            <a:r>
              <a:rPr lang="en-US" dirty="0"/>
              <a:t>, Granatum, </a:t>
            </a:r>
            <a:r>
              <a:rPr lang="en-US" dirty="0" err="1"/>
              <a:t>InterCellar</a:t>
            </a:r>
            <a:r>
              <a:rPr lang="en-US" dirty="0"/>
              <a:t>, </a:t>
            </a:r>
            <a:r>
              <a:rPr lang="en-US" dirty="0" err="1"/>
              <a:t>iS-CellR</a:t>
            </a:r>
            <a:r>
              <a:rPr lang="en-US" dirty="0"/>
              <a:t>, </a:t>
            </a:r>
            <a:r>
              <a:rPr lang="en-US" dirty="0" err="1">
                <a:solidFill>
                  <a:srgbClr val="FF0000"/>
                </a:solidFill>
              </a:rPr>
              <a:t>iSEE</a:t>
            </a:r>
            <a:r>
              <a:rPr lang="en-US" dirty="0"/>
              <a:t>, PIVOT, SC1, SCANNER, </a:t>
            </a:r>
            <a:r>
              <a:rPr lang="en-US" dirty="0" err="1"/>
              <a:t>scClustViz</a:t>
            </a:r>
            <a:r>
              <a:rPr lang="en-US" dirty="0"/>
              <a:t>, </a:t>
            </a:r>
            <a:r>
              <a:rPr lang="en-US" dirty="0" err="1"/>
              <a:t>scSVA</a:t>
            </a:r>
            <a:r>
              <a:rPr lang="en-US" dirty="0"/>
              <a:t>, SeuratV3Wizard/NASQAR, </a:t>
            </a:r>
            <a:r>
              <a:rPr lang="en-US" dirty="0" err="1"/>
              <a:t>ShinyArchRUiO</a:t>
            </a:r>
            <a:r>
              <a:rPr lang="en-US" dirty="0"/>
              <a:t>, </a:t>
            </a:r>
            <a:r>
              <a:rPr lang="en-US" dirty="0" err="1">
                <a:solidFill>
                  <a:srgbClr val="FF0000"/>
                </a:solidFill>
              </a:rPr>
              <a:t>ShinyCell</a:t>
            </a:r>
            <a:r>
              <a:rPr lang="en-US" dirty="0"/>
              <a:t>, </a:t>
            </a:r>
            <a:r>
              <a:rPr lang="en-US" dirty="0" err="1"/>
              <a:t>singleCellTK</a:t>
            </a:r>
            <a:endParaRPr lang="en-US" dirty="0"/>
          </a:p>
        </p:txBody>
      </p:sp>
    </p:spTree>
    <p:extLst>
      <p:ext uri="{BB962C8B-B14F-4D97-AF65-F5344CB8AC3E}">
        <p14:creationId xmlns:p14="http://schemas.microsoft.com/office/powerpoint/2010/main" val="24207264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C8E56-A4A5-925F-A606-4C8668C054B0}"/>
              </a:ext>
            </a:extLst>
          </p:cNvPr>
          <p:cNvSpPr>
            <a:spLocks noGrp="1"/>
          </p:cNvSpPr>
          <p:nvPr>
            <p:ph type="title"/>
          </p:nvPr>
        </p:nvSpPr>
        <p:spPr/>
        <p:txBody>
          <a:bodyPr/>
          <a:lstStyle/>
          <a:p>
            <a:r>
              <a:rPr lang="en-US" dirty="0"/>
              <a:t>Why </a:t>
            </a:r>
            <a:r>
              <a:rPr lang="en-US" i="1" dirty="0" err="1"/>
              <a:t>scRNAseqApp</a:t>
            </a:r>
            <a:endParaRPr lang="en-US" i="1" dirty="0"/>
          </a:p>
        </p:txBody>
      </p:sp>
      <p:sp>
        <p:nvSpPr>
          <p:cNvPr id="3" name="Content Placeholder 2">
            <a:extLst>
              <a:ext uri="{FF2B5EF4-FFF2-40B4-BE49-F238E27FC236}">
                <a16:creationId xmlns:a16="http://schemas.microsoft.com/office/drawing/2014/main" id="{A9E48807-3887-370E-C219-9A710AE03D26}"/>
              </a:ext>
            </a:extLst>
          </p:cNvPr>
          <p:cNvSpPr>
            <a:spLocks noGrp="1"/>
          </p:cNvSpPr>
          <p:nvPr>
            <p:ph idx="1"/>
          </p:nvPr>
        </p:nvSpPr>
        <p:spPr/>
        <p:txBody>
          <a:bodyPr/>
          <a:lstStyle/>
          <a:p>
            <a:r>
              <a:rPr lang="en-US" dirty="0"/>
              <a:t>Pros:</a:t>
            </a:r>
          </a:p>
          <a:p>
            <a:pPr lvl="1"/>
            <a:r>
              <a:rPr lang="en-US" dirty="0"/>
              <a:t>Interactive data visualization for both </a:t>
            </a:r>
            <a:r>
              <a:rPr lang="en-US" dirty="0" err="1"/>
              <a:t>scRNAseq</a:t>
            </a:r>
            <a:r>
              <a:rPr lang="en-US" dirty="0"/>
              <a:t> and </a:t>
            </a:r>
            <a:r>
              <a:rPr lang="en-US" dirty="0" err="1"/>
              <a:t>scATACseq</a:t>
            </a:r>
            <a:endParaRPr lang="en-US" dirty="0"/>
          </a:p>
          <a:p>
            <a:pPr lvl="1"/>
            <a:r>
              <a:rPr lang="en-US" dirty="0"/>
              <a:t>Search tool for multiple datasets</a:t>
            </a:r>
          </a:p>
          <a:p>
            <a:pPr lvl="1"/>
            <a:r>
              <a:rPr lang="en-US" dirty="0"/>
              <a:t>User management system</a:t>
            </a:r>
          </a:p>
          <a:p>
            <a:r>
              <a:rPr lang="en-US" dirty="0"/>
              <a:t>Cons:</a:t>
            </a:r>
          </a:p>
          <a:p>
            <a:pPr lvl="1"/>
            <a:r>
              <a:rPr lang="en-US" dirty="0"/>
              <a:t>Current only support Seurat object</a:t>
            </a:r>
          </a:p>
          <a:p>
            <a:pPr lvl="1"/>
            <a:r>
              <a:rPr lang="en-US" dirty="0"/>
              <a:t>Analyzed data is required</a:t>
            </a:r>
          </a:p>
        </p:txBody>
      </p:sp>
    </p:spTree>
    <p:extLst>
      <p:ext uri="{BB962C8B-B14F-4D97-AF65-F5344CB8AC3E}">
        <p14:creationId xmlns:p14="http://schemas.microsoft.com/office/powerpoint/2010/main" val="3142901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489DF-19AA-EC87-05CA-A530B7349FB0}"/>
              </a:ext>
            </a:extLst>
          </p:cNvPr>
          <p:cNvSpPr>
            <a:spLocks noGrp="1"/>
          </p:cNvSpPr>
          <p:nvPr>
            <p:ph type="title"/>
          </p:nvPr>
        </p:nvSpPr>
        <p:spPr/>
        <p:txBody>
          <a:bodyPr/>
          <a:lstStyle/>
          <a:p>
            <a:r>
              <a:rPr lang="en-US" dirty="0"/>
              <a:t>Key features of </a:t>
            </a:r>
            <a:r>
              <a:rPr lang="en-US" i="1" dirty="0" err="1"/>
              <a:t>scRNAseqApp</a:t>
            </a:r>
            <a:r>
              <a:rPr lang="en-US" dirty="0"/>
              <a:t> </a:t>
            </a:r>
          </a:p>
        </p:txBody>
      </p:sp>
      <p:sp>
        <p:nvSpPr>
          <p:cNvPr id="3" name="Content Placeholder 2">
            <a:extLst>
              <a:ext uri="{FF2B5EF4-FFF2-40B4-BE49-F238E27FC236}">
                <a16:creationId xmlns:a16="http://schemas.microsoft.com/office/drawing/2014/main" id="{C01AF99C-3361-C9D6-4BB0-7064BCD14821}"/>
              </a:ext>
            </a:extLst>
          </p:cNvPr>
          <p:cNvSpPr>
            <a:spLocks noGrp="1"/>
          </p:cNvSpPr>
          <p:nvPr>
            <p:ph idx="1"/>
          </p:nvPr>
        </p:nvSpPr>
        <p:spPr>
          <a:xfrm>
            <a:off x="838199" y="2490330"/>
            <a:ext cx="10602433" cy="4069958"/>
          </a:xfrm>
          <a:solidFill>
            <a:schemeClr val="tx1">
              <a:alpha val="30000"/>
            </a:schemeClr>
          </a:solidFill>
        </p:spPr>
        <p:txBody>
          <a:bodyPr>
            <a:normAutofit lnSpcReduction="10000"/>
          </a:bodyPr>
          <a:lstStyle/>
          <a:p>
            <a:r>
              <a:rPr lang="en-US" sz="1800" b="1" dirty="0"/>
              <a:t>(Co-)Expression Patterns</a:t>
            </a:r>
            <a:r>
              <a:rPr lang="en-US" sz="1800" dirty="0"/>
              <a:t>: Users can delve into expression patterns within specific clusters or among clusters, enabling a detailed examination of gene co-expression. It provides a three-dimensional visualization of the co-expression data, enhancing the understanding of the relationships between genes.</a:t>
            </a:r>
          </a:p>
          <a:p>
            <a:r>
              <a:rPr lang="en-US" sz="1800" b="1" dirty="0"/>
              <a:t>Side-by-Side Data Visualization</a:t>
            </a:r>
            <a:r>
              <a:rPr lang="en-US" sz="1800" dirty="0"/>
              <a:t>: The </a:t>
            </a:r>
            <a:r>
              <a:rPr lang="en-US" sz="1800" i="1" dirty="0" err="1"/>
              <a:t>scRNAseqApp</a:t>
            </a:r>
            <a:r>
              <a:rPr lang="en-US" sz="1800" dirty="0"/>
              <a:t> allows for the simultaneous visualization of transcriptomic or </a:t>
            </a:r>
            <a:r>
              <a:rPr lang="en-US" sz="1800" dirty="0" err="1"/>
              <a:t>multiomic</a:t>
            </a:r>
            <a:r>
              <a:rPr lang="en-US" sz="1800" dirty="0"/>
              <a:t> data. Users can easily compare expression patterns, cell metadata, or chromatin accessibility across different subsets of cells, facilitating comprehensive data exploration.</a:t>
            </a:r>
          </a:p>
          <a:p>
            <a:r>
              <a:rPr lang="en-US" sz="1800" b="1" dirty="0"/>
              <a:t>All-in-One Page Visualization</a:t>
            </a:r>
            <a:r>
              <a:rPr lang="en-US" sz="1800" dirty="0"/>
              <a:t>: With the </a:t>
            </a:r>
            <a:r>
              <a:rPr lang="en-US" sz="1800" i="1" dirty="0" err="1"/>
              <a:t>scRNAseqApp</a:t>
            </a:r>
            <a:r>
              <a:rPr lang="en-US" sz="1800" dirty="0"/>
              <a:t>, users can visualize up to eight different types of figures on a single page. This consolidated view provides a comprehensive overview of the data, enhancing data interpretation and analysis.</a:t>
            </a:r>
          </a:p>
          <a:p>
            <a:r>
              <a:rPr lang="en-US" sz="1800" b="1" dirty="0"/>
              <a:t>Search Tool for Datasets</a:t>
            </a:r>
            <a:r>
              <a:rPr lang="en-US" sz="1800" dirty="0"/>
              <a:t>: The </a:t>
            </a:r>
            <a:r>
              <a:rPr lang="en-US" sz="1800" i="1" dirty="0" err="1"/>
              <a:t>scRNAseqApp</a:t>
            </a:r>
            <a:r>
              <a:rPr lang="en-US" sz="1800" dirty="0"/>
              <a:t> includes a convenient search tool that enables users to search for specific expression patterns across all available datasets. The search results are presented as informative waffle plots, simplifying the identification and comparison of expression patterns.</a:t>
            </a:r>
          </a:p>
          <a:p>
            <a:r>
              <a:rPr lang="en-US" sz="1800" b="1" dirty="0"/>
              <a:t>User Management System</a:t>
            </a:r>
            <a:r>
              <a:rPr lang="en-US" sz="1800" dirty="0"/>
              <a:t>: To ensure data security and protect unpublished data, the </a:t>
            </a:r>
            <a:r>
              <a:rPr lang="en-US" sz="1800" i="1" dirty="0" err="1"/>
              <a:t>scRNAseqApp</a:t>
            </a:r>
            <a:r>
              <a:rPr lang="en-US" sz="1800" dirty="0"/>
              <a:t> incorporates a user management system. This system controls access and permissions, allowing researchers to safeguard their valuable datasets.</a:t>
            </a:r>
          </a:p>
        </p:txBody>
      </p:sp>
    </p:spTree>
    <p:extLst>
      <p:ext uri="{BB962C8B-B14F-4D97-AF65-F5344CB8AC3E}">
        <p14:creationId xmlns:p14="http://schemas.microsoft.com/office/powerpoint/2010/main" val="1524219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2F87D-9B94-9487-A2E9-E66715AD4EAC}"/>
              </a:ext>
            </a:extLst>
          </p:cNvPr>
          <p:cNvSpPr>
            <a:spLocks noGrp="1"/>
          </p:cNvSpPr>
          <p:nvPr>
            <p:ph type="title"/>
          </p:nvPr>
        </p:nvSpPr>
        <p:spPr/>
        <p:txBody>
          <a:bodyPr>
            <a:normAutofit/>
          </a:bodyPr>
          <a:lstStyle/>
          <a:p>
            <a:r>
              <a:rPr lang="en-US" dirty="0"/>
              <a:t>Shiny pages: </a:t>
            </a:r>
            <a:r>
              <a:rPr lang="en-US" sz="3600" i="1" dirty="0"/>
              <a:t>Home page</a:t>
            </a:r>
            <a:endParaRPr lang="en-US" i="1" dirty="0"/>
          </a:p>
        </p:txBody>
      </p:sp>
      <p:sp>
        <p:nvSpPr>
          <p:cNvPr id="3" name="Content Placeholder 2">
            <a:extLst>
              <a:ext uri="{FF2B5EF4-FFF2-40B4-BE49-F238E27FC236}">
                <a16:creationId xmlns:a16="http://schemas.microsoft.com/office/drawing/2014/main" id="{2B754E4C-01CC-2243-60A0-0B33E5A6A937}"/>
              </a:ext>
            </a:extLst>
          </p:cNvPr>
          <p:cNvSpPr>
            <a:spLocks noGrp="1"/>
          </p:cNvSpPr>
          <p:nvPr>
            <p:ph idx="1"/>
          </p:nvPr>
        </p:nvSpPr>
        <p:spPr>
          <a:xfrm>
            <a:off x="838201" y="2862469"/>
            <a:ext cx="8327064" cy="3697819"/>
          </a:xfrm>
        </p:spPr>
        <p:txBody>
          <a:bodyPr>
            <a:normAutofit fontScale="85000" lnSpcReduction="20000"/>
          </a:bodyPr>
          <a:lstStyle/>
          <a:p>
            <a:pPr marL="0" indent="0" algn="l">
              <a:buNone/>
            </a:pPr>
            <a:r>
              <a:rPr lang="en-US" b="0" i="0" dirty="0">
                <a:effectLst/>
                <a:latin typeface="Arial" panose="020B0604020202020204" pitchFamily="34" charset="0"/>
              </a:rPr>
              <a:t>The homepage showcases a streamlined search bar with an elegant, minimalist design. </a:t>
            </a:r>
          </a:p>
          <a:p>
            <a:r>
              <a:rPr lang="en-US" b="0" i="0" dirty="0">
                <a:effectLst/>
                <a:latin typeface="Arial" panose="020B0604020202020204" pitchFamily="34" charset="0"/>
              </a:rPr>
              <a:t>Search by keywords will list the searching results with hyperlinks.</a:t>
            </a:r>
          </a:p>
          <a:p>
            <a:pPr algn="l"/>
            <a:r>
              <a:rPr lang="en-US" b="0" i="0" dirty="0">
                <a:effectLst/>
                <a:latin typeface="Arial" panose="020B0604020202020204" pitchFamily="34" charset="0"/>
              </a:rPr>
              <a:t>Search by gene symbols will show the waffle plots for each dataset.</a:t>
            </a:r>
          </a:p>
          <a:p>
            <a:pPr marL="0" indent="0" algn="l">
              <a:buNone/>
            </a:pPr>
            <a:r>
              <a:rPr lang="en-US" b="0" i="0" dirty="0">
                <a:effectLst/>
                <a:latin typeface="Arial" panose="020B0604020202020204" pitchFamily="34" charset="0"/>
              </a:rPr>
              <a:t>The waffle plots demonstrate the proportion of cell numbers relative to the largest cell group and utilize a heatmap representation to indicate the expression level. Furthermore, users can also access the waffle plots within the 'stats' module, which supports interactive features, enabling a more engaging and insightful exploration.</a:t>
            </a:r>
          </a:p>
        </p:txBody>
      </p:sp>
      <p:pic>
        <p:nvPicPr>
          <p:cNvPr id="7" name="Picture 6" descr="A screenshot of a computer screen&#10;&#10;Description automatically generated">
            <a:extLst>
              <a:ext uri="{FF2B5EF4-FFF2-40B4-BE49-F238E27FC236}">
                <a16:creationId xmlns:a16="http://schemas.microsoft.com/office/drawing/2014/main" id="{3248D429-3F77-82CA-4EAD-A08B4C4E7EA9}"/>
              </a:ext>
            </a:extLst>
          </p:cNvPr>
          <p:cNvPicPr>
            <a:picLocks noChangeAspect="1"/>
          </p:cNvPicPr>
          <p:nvPr/>
        </p:nvPicPr>
        <p:blipFill rotWithShape="1">
          <a:blip r:embed="rId2"/>
          <a:srcRect l="28176" t="18552" b="13817"/>
          <a:stretch/>
        </p:blipFill>
        <p:spPr>
          <a:xfrm>
            <a:off x="9165265" y="3429000"/>
            <a:ext cx="2818491" cy="3070499"/>
          </a:xfrm>
          <a:prstGeom prst="rect">
            <a:avLst/>
          </a:prstGeom>
        </p:spPr>
      </p:pic>
    </p:spTree>
    <p:extLst>
      <p:ext uri="{BB962C8B-B14F-4D97-AF65-F5344CB8AC3E}">
        <p14:creationId xmlns:p14="http://schemas.microsoft.com/office/powerpoint/2010/main" val="3066505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D14217EE-9398-0CF9-5061-6A093B01CEDF}"/>
              </a:ext>
            </a:extLst>
          </p:cNvPr>
          <p:cNvPicPr>
            <a:picLocks noGrp="1" noChangeAspect="1"/>
          </p:cNvPicPr>
          <p:nvPr>
            <p:ph idx="1"/>
          </p:nvPr>
        </p:nvPicPr>
        <p:blipFill>
          <a:blip r:embed="rId2"/>
          <a:stretch>
            <a:fillRect/>
          </a:stretch>
        </p:blipFill>
        <p:spPr>
          <a:xfrm>
            <a:off x="2232905" y="74428"/>
            <a:ext cx="4885682" cy="6711696"/>
          </a:xfrm>
        </p:spPr>
      </p:pic>
      <p:pic>
        <p:nvPicPr>
          <p:cNvPr id="11" name="Picture 10" descr="A screenshot of a computer&#10;&#10;Description automatically generated">
            <a:extLst>
              <a:ext uri="{FF2B5EF4-FFF2-40B4-BE49-F238E27FC236}">
                <a16:creationId xmlns:a16="http://schemas.microsoft.com/office/drawing/2014/main" id="{808B7B2F-CC43-F270-A3E0-09F0312C8BFE}"/>
              </a:ext>
            </a:extLst>
          </p:cNvPr>
          <p:cNvPicPr>
            <a:picLocks noChangeAspect="1"/>
          </p:cNvPicPr>
          <p:nvPr/>
        </p:nvPicPr>
        <p:blipFill>
          <a:blip r:embed="rId3"/>
          <a:stretch>
            <a:fillRect/>
          </a:stretch>
        </p:blipFill>
        <p:spPr>
          <a:xfrm>
            <a:off x="7248968" y="74428"/>
            <a:ext cx="4338048" cy="6711696"/>
          </a:xfrm>
          <a:prstGeom prst="rect">
            <a:avLst/>
          </a:prstGeom>
        </p:spPr>
      </p:pic>
      <p:cxnSp>
        <p:nvCxnSpPr>
          <p:cNvPr id="13" name="Straight Arrow Connector 12">
            <a:extLst>
              <a:ext uri="{FF2B5EF4-FFF2-40B4-BE49-F238E27FC236}">
                <a16:creationId xmlns:a16="http://schemas.microsoft.com/office/drawing/2014/main" id="{2908D92A-F017-C36F-ACF3-E5973032ECF7}"/>
              </a:ext>
            </a:extLst>
          </p:cNvPr>
          <p:cNvCxnSpPr>
            <a:cxnSpLocks/>
          </p:cNvCxnSpPr>
          <p:nvPr/>
        </p:nvCxnSpPr>
        <p:spPr>
          <a:xfrm flipH="1">
            <a:off x="3976573" y="776176"/>
            <a:ext cx="699165" cy="0"/>
          </a:xfrm>
          <a:prstGeom prst="straightConnector1">
            <a:avLst/>
          </a:prstGeom>
          <a:ln w="539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8A76331F-8087-3ADE-286A-F39E884808CF}"/>
              </a:ext>
            </a:extLst>
          </p:cNvPr>
          <p:cNvSpPr txBox="1"/>
          <p:nvPr/>
        </p:nvSpPr>
        <p:spPr>
          <a:xfrm>
            <a:off x="4697067" y="591510"/>
            <a:ext cx="1025152" cy="369332"/>
          </a:xfrm>
          <a:prstGeom prst="rect">
            <a:avLst/>
          </a:prstGeom>
          <a:noFill/>
        </p:spPr>
        <p:txBody>
          <a:bodyPr wrap="none" rtlCol="0">
            <a:spAutoFit/>
          </a:bodyPr>
          <a:lstStyle/>
          <a:p>
            <a:r>
              <a:rPr lang="en-US" dirty="0"/>
              <a:t>Site Title</a:t>
            </a:r>
          </a:p>
        </p:txBody>
      </p:sp>
      <p:cxnSp>
        <p:nvCxnSpPr>
          <p:cNvPr id="16" name="Straight Arrow Connector 15">
            <a:extLst>
              <a:ext uri="{FF2B5EF4-FFF2-40B4-BE49-F238E27FC236}">
                <a16:creationId xmlns:a16="http://schemas.microsoft.com/office/drawing/2014/main" id="{7DA5884F-B82B-E158-8089-D656A4D640BC}"/>
              </a:ext>
            </a:extLst>
          </p:cNvPr>
          <p:cNvCxnSpPr>
            <a:cxnSpLocks/>
          </p:cNvCxnSpPr>
          <p:nvPr/>
        </p:nvCxnSpPr>
        <p:spPr>
          <a:xfrm flipH="1">
            <a:off x="4245931" y="971108"/>
            <a:ext cx="699165" cy="0"/>
          </a:xfrm>
          <a:prstGeom prst="straightConnector1">
            <a:avLst/>
          </a:prstGeom>
          <a:ln w="539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E1D70BFA-8A62-B8AC-BDEB-172DE5EC34CC}"/>
              </a:ext>
            </a:extLst>
          </p:cNvPr>
          <p:cNvSpPr txBox="1"/>
          <p:nvPr/>
        </p:nvSpPr>
        <p:spPr>
          <a:xfrm>
            <a:off x="4966425" y="786442"/>
            <a:ext cx="1678665" cy="369332"/>
          </a:xfrm>
          <a:prstGeom prst="rect">
            <a:avLst/>
          </a:prstGeom>
          <a:noFill/>
        </p:spPr>
        <p:txBody>
          <a:bodyPr wrap="none" rtlCol="0">
            <a:spAutoFit/>
          </a:bodyPr>
          <a:lstStyle/>
          <a:p>
            <a:r>
              <a:rPr lang="en-US" dirty="0"/>
              <a:t>Site Description</a:t>
            </a:r>
          </a:p>
        </p:txBody>
      </p:sp>
      <p:cxnSp>
        <p:nvCxnSpPr>
          <p:cNvPr id="18" name="Straight Arrow Connector 17">
            <a:extLst>
              <a:ext uri="{FF2B5EF4-FFF2-40B4-BE49-F238E27FC236}">
                <a16:creationId xmlns:a16="http://schemas.microsoft.com/office/drawing/2014/main" id="{7A7D14F1-E1F8-7DF1-3DEE-BEC051FE9C2B}"/>
              </a:ext>
            </a:extLst>
          </p:cNvPr>
          <p:cNvCxnSpPr>
            <a:cxnSpLocks/>
          </p:cNvCxnSpPr>
          <p:nvPr/>
        </p:nvCxnSpPr>
        <p:spPr>
          <a:xfrm flipV="1">
            <a:off x="1761883" y="1850065"/>
            <a:ext cx="531627" cy="138223"/>
          </a:xfrm>
          <a:prstGeom prst="straightConnector1">
            <a:avLst/>
          </a:prstGeom>
          <a:ln w="539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D5623C9-06D7-70A9-DA18-121897C36419}"/>
              </a:ext>
            </a:extLst>
          </p:cNvPr>
          <p:cNvSpPr txBox="1"/>
          <p:nvPr/>
        </p:nvSpPr>
        <p:spPr>
          <a:xfrm>
            <a:off x="229857" y="1850065"/>
            <a:ext cx="1638751" cy="646331"/>
          </a:xfrm>
          <a:prstGeom prst="rect">
            <a:avLst/>
          </a:prstGeom>
          <a:noFill/>
        </p:spPr>
        <p:txBody>
          <a:bodyPr wrap="square" rtlCol="0">
            <a:spAutoFit/>
          </a:bodyPr>
          <a:lstStyle/>
          <a:p>
            <a:pPr algn="r"/>
            <a:r>
              <a:rPr lang="en-US" dirty="0">
                <a:solidFill>
                  <a:schemeClr val="bg1">
                    <a:lumMod val="85000"/>
                  </a:schemeClr>
                </a:solidFill>
              </a:rPr>
              <a:t>Description for current data</a:t>
            </a:r>
          </a:p>
        </p:txBody>
      </p:sp>
      <p:cxnSp>
        <p:nvCxnSpPr>
          <p:cNvPr id="22" name="Straight Arrow Connector 21">
            <a:extLst>
              <a:ext uri="{FF2B5EF4-FFF2-40B4-BE49-F238E27FC236}">
                <a16:creationId xmlns:a16="http://schemas.microsoft.com/office/drawing/2014/main" id="{0A549E5F-AB47-41D7-0B0A-178292C97BC9}"/>
              </a:ext>
            </a:extLst>
          </p:cNvPr>
          <p:cNvCxnSpPr>
            <a:cxnSpLocks/>
          </p:cNvCxnSpPr>
          <p:nvPr/>
        </p:nvCxnSpPr>
        <p:spPr>
          <a:xfrm flipH="1">
            <a:off x="4784651" y="2677149"/>
            <a:ext cx="777444" cy="172377"/>
          </a:xfrm>
          <a:prstGeom prst="straightConnector1">
            <a:avLst/>
          </a:prstGeom>
          <a:ln w="539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E6C7931-1005-6AE0-1488-D2D25A30B7A6}"/>
              </a:ext>
            </a:extLst>
          </p:cNvPr>
          <p:cNvSpPr txBox="1"/>
          <p:nvPr/>
        </p:nvSpPr>
        <p:spPr>
          <a:xfrm>
            <a:off x="5583423" y="2492483"/>
            <a:ext cx="1253311" cy="369332"/>
          </a:xfrm>
          <a:prstGeom prst="rect">
            <a:avLst/>
          </a:prstGeom>
          <a:noFill/>
        </p:spPr>
        <p:txBody>
          <a:bodyPr wrap="square" rtlCol="0">
            <a:spAutoFit/>
          </a:bodyPr>
          <a:lstStyle/>
          <a:p>
            <a:r>
              <a:rPr lang="en-US" dirty="0"/>
              <a:t>Site banner</a:t>
            </a:r>
          </a:p>
        </p:txBody>
      </p:sp>
      <p:cxnSp>
        <p:nvCxnSpPr>
          <p:cNvPr id="25" name="Straight Arrow Connector 24">
            <a:extLst>
              <a:ext uri="{FF2B5EF4-FFF2-40B4-BE49-F238E27FC236}">
                <a16:creationId xmlns:a16="http://schemas.microsoft.com/office/drawing/2014/main" id="{B7786361-CC62-8C6E-6F58-5C9C64B9CF58}"/>
              </a:ext>
            </a:extLst>
          </p:cNvPr>
          <p:cNvCxnSpPr>
            <a:cxnSpLocks/>
          </p:cNvCxnSpPr>
          <p:nvPr/>
        </p:nvCxnSpPr>
        <p:spPr>
          <a:xfrm flipV="1">
            <a:off x="1761951" y="4546547"/>
            <a:ext cx="531627" cy="138223"/>
          </a:xfrm>
          <a:prstGeom prst="straightConnector1">
            <a:avLst/>
          </a:prstGeom>
          <a:ln w="539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31A99BD8-1EB6-3227-1B6A-BAA818885A0B}"/>
              </a:ext>
            </a:extLst>
          </p:cNvPr>
          <p:cNvSpPr txBox="1"/>
          <p:nvPr/>
        </p:nvSpPr>
        <p:spPr>
          <a:xfrm>
            <a:off x="229925" y="4546547"/>
            <a:ext cx="1638751" cy="369332"/>
          </a:xfrm>
          <a:prstGeom prst="rect">
            <a:avLst/>
          </a:prstGeom>
          <a:noFill/>
        </p:spPr>
        <p:txBody>
          <a:bodyPr wrap="square" rtlCol="0">
            <a:spAutoFit/>
          </a:bodyPr>
          <a:lstStyle/>
          <a:p>
            <a:pPr algn="r"/>
            <a:r>
              <a:rPr lang="en-US" dirty="0">
                <a:solidFill>
                  <a:schemeClr val="bg1">
                    <a:lumMod val="85000"/>
                  </a:schemeClr>
                </a:solidFill>
              </a:rPr>
              <a:t>Database stats</a:t>
            </a:r>
          </a:p>
        </p:txBody>
      </p:sp>
      <p:cxnSp>
        <p:nvCxnSpPr>
          <p:cNvPr id="27" name="Straight Arrow Connector 26">
            <a:extLst>
              <a:ext uri="{FF2B5EF4-FFF2-40B4-BE49-F238E27FC236}">
                <a16:creationId xmlns:a16="http://schemas.microsoft.com/office/drawing/2014/main" id="{46E8A9DD-DAD8-1AED-156D-7BE6CF4580F1}"/>
              </a:ext>
            </a:extLst>
          </p:cNvPr>
          <p:cNvCxnSpPr>
            <a:cxnSpLocks/>
          </p:cNvCxnSpPr>
          <p:nvPr/>
        </p:nvCxnSpPr>
        <p:spPr>
          <a:xfrm flipV="1">
            <a:off x="1731580" y="5730305"/>
            <a:ext cx="531627" cy="138223"/>
          </a:xfrm>
          <a:prstGeom prst="straightConnector1">
            <a:avLst/>
          </a:prstGeom>
          <a:ln w="539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F33B2B3-5C72-4F7E-EE59-F0C696C9DDB8}"/>
              </a:ext>
            </a:extLst>
          </p:cNvPr>
          <p:cNvSpPr txBox="1"/>
          <p:nvPr/>
        </p:nvSpPr>
        <p:spPr>
          <a:xfrm>
            <a:off x="440980" y="5707753"/>
            <a:ext cx="1390083" cy="369332"/>
          </a:xfrm>
          <a:prstGeom prst="rect">
            <a:avLst/>
          </a:prstGeom>
          <a:noFill/>
        </p:spPr>
        <p:txBody>
          <a:bodyPr wrap="square" rtlCol="0">
            <a:spAutoFit/>
          </a:bodyPr>
          <a:lstStyle/>
          <a:p>
            <a:pPr algn="r"/>
            <a:r>
              <a:rPr lang="en-US" dirty="0">
                <a:solidFill>
                  <a:schemeClr val="bg1">
                    <a:lumMod val="85000"/>
                  </a:schemeClr>
                </a:solidFill>
              </a:rPr>
              <a:t>Visitor stats</a:t>
            </a:r>
          </a:p>
        </p:txBody>
      </p:sp>
      <p:cxnSp>
        <p:nvCxnSpPr>
          <p:cNvPr id="29" name="Straight Arrow Connector 28">
            <a:extLst>
              <a:ext uri="{FF2B5EF4-FFF2-40B4-BE49-F238E27FC236}">
                <a16:creationId xmlns:a16="http://schemas.microsoft.com/office/drawing/2014/main" id="{616F49CA-E89E-FB0F-0C0A-603E63559903}"/>
              </a:ext>
            </a:extLst>
          </p:cNvPr>
          <p:cNvCxnSpPr>
            <a:cxnSpLocks/>
          </p:cNvCxnSpPr>
          <p:nvPr/>
        </p:nvCxnSpPr>
        <p:spPr>
          <a:xfrm flipV="1">
            <a:off x="1761883" y="5127150"/>
            <a:ext cx="531627" cy="138223"/>
          </a:xfrm>
          <a:prstGeom prst="straightConnector1">
            <a:avLst/>
          </a:prstGeom>
          <a:ln w="539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CDEDEAC-4740-5A6D-D0C1-986A0BF3961E}"/>
              </a:ext>
            </a:extLst>
          </p:cNvPr>
          <p:cNvSpPr txBox="1"/>
          <p:nvPr/>
        </p:nvSpPr>
        <p:spPr>
          <a:xfrm>
            <a:off x="203346" y="4988650"/>
            <a:ext cx="1638751" cy="646331"/>
          </a:xfrm>
          <a:prstGeom prst="rect">
            <a:avLst/>
          </a:prstGeom>
          <a:noFill/>
        </p:spPr>
        <p:txBody>
          <a:bodyPr wrap="square" rtlCol="0">
            <a:spAutoFit/>
          </a:bodyPr>
          <a:lstStyle/>
          <a:p>
            <a:pPr algn="r"/>
            <a:r>
              <a:rPr lang="en-US" dirty="0">
                <a:solidFill>
                  <a:schemeClr val="bg1">
                    <a:lumMod val="85000"/>
                  </a:schemeClr>
                </a:solidFill>
              </a:rPr>
              <a:t>Database references</a:t>
            </a:r>
          </a:p>
        </p:txBody>
      </p:sp>
      <p:cxnSp>
        <p:nvCxnSpPr>
          <p:cNvPr id="31" name="Straight Arrow Connector 30">
            <a:extLst>
              <a:ext uri="{FF2B5EF4-FFF2-40B4-BE49-F238E27FC236}">
                <a16:creationId xmlns:a16="http://schemas.microsoft.com/office/drawing/2014/main" id="{6DC5B6F0-84BE-938E-EF65-036D43C8B083}"/>
              </a:ext>
            </a:extLst>
          </p:cNvPr>
          <p:cNvCxnSpPr>
            <a:cxnSpLocks/>
          </p:cNvCxnSpPr>
          <p:nvPr/>
        </p:nvCxnSpPr>
        <p:spPr>
          <a:xfrm flipV="1">
            <a:off x="1724339" y="216482"/>
            <a:ext cx="531627" cy="138223"/>
          </a:xfrm>
          <a:prstGeom prst="straightConnector1">
            <a:avLst/>
          </a:prstGeom>
          <a:ln w="539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522D6CF6-B44A-23FC-9D31-679A40D7C7C2}"/>
              </a:ext>
            </a:extLst>
          </p:cNvPr>
          <p:cNvSpPr txBox="1"/>
          <p:nvPr/>
        </p:nvSpPr>
        <p:spPr>
          <a:xfrm>
            <a:off x="192313" y="216482"/>
            <a:ext cx="1638751" cy="369332"/>
          </a:xfrm>
          <a:prstGeom prst="rect">
            <a:avLst/>
          </a:prstGeom>
          <a:noFill/>
        </p:spPr>
        <p:txBody>
          <a:bodyPr wrap="square" rtlCol="0">
            <a:spAutoFit/>
          </a:bodyPr>
          <a:lstStyle/>
          <a:p>
            <a:pPr algn="r"/>
            <a:r>
              <a:rPr lang="en-US" dirty="0">
                <a:solidFill>
                  <a:schemeClr val="bg1">
                    <a:lumMod val="85000"/>
                  </a:schemeClr>
                </a:solidFill>
              </a:rPr>
              <a:t>Menu</a:t>
            </a:r>
          </a:p>
        </p:txBody>
      </p:sp>
      <p:cxnSp>
        <p:nvCxnSpPr>
          <p:cNvPr id="33" name="Straight Arrow Connector 32">
            <a:extLst>
              <a:ext uri="{FF2B5EF4-FFF2-40B4-BE49-F238E27FC236}">
                <a16:creationId xmlns:a16="http://schemas.microsoft.com/office/drawing/2014/main" id="{7CEE1214-9D97-F891-9CB8-5F191F691EB2}"/>
              </a:ext>
            </a:extLst>
          </p:cNvPr>
          <p:cNvCxnSpPr>
            <a:cxnSpLocks/>
          </p:cNvCxnSpPr>
          <p:nvPr/>
        </p:nvCxnSpPr>
        <p:spPr>
          <a:xfrm flipV="1">
            <a:off x="1706332" y="6466962"/>
            <a:ext cx="531627" cy="138223"/>
          </a:xfrm>
          <a:prstGeom prst="straightConnector1">
            <a:avLst/>
          </a:prstGeom>
          <a:ln w="539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70ED038D-31AC-8101-0032-639CA5165B44}"/>
              </a:ext>
            </a:extLst>
          </p:cNvPr>
          <p:cNvSpPr txBox="1"/>
          <p:nvPr/>
        </p:nvSpPr>
        <p:spPr>
          <a:xfrm>
            <a:off x="174306" y="6466962"/>
            <a:ext cx="1638751" cy="369332"/>
          </a:xfrm>
          <a:prstGeom prst="rect">
            <a:avLst/>
          </a:prstGeom>
          <a:noFill/>
        </p:spPr>
        <p:txBody>
          <a:bodyPr wrap="square" rtlCol="0">
            <a:spAutoFit/>
          </a:bodyPr>
          <a:lstStyle/>
          <a:p>
            <a:pPr algn="r"/>
            <a:r>
              <a:rPr lang="en-US" dirty="0">
                <a:solidFill>
                  <a:schemeClr val="bg1">
                    <a:lumMod val="85000"/>
                  </a:schemeClr>
                </a:solidFill>
              </a:rPr>
              <a:t>footer</a:t>
            </a:r>
          </a:p>
        </p:txBody>
      </p:sp>
      <p:cxnSp>
        <p:nvCxnSpPr>
          <p:cNvPr id="35" name="Straight Arrow Connector 34">
            <a:extLst>
              <a:ext uri="{FF2B5EF4-FFF2-40B4-BE49-F238E27FC236}">
                <a16:creationId xmlns:a16="http://schemas.microsoft.com/office/drawing/2014/main" id="{02C6BF6F-52D5-35D9-4D82-DD894CE65444}"/>
              </a:ext>
            </a:extLst>
          </p:cNvPr>
          <p:cNvCxnSpPr>
            <a:cxnSpLocks/>
          </p:cNvCxnSpPr>
          <p:nvPr/>
        </p:nvCxnSpPr>
        <p:spPr>
          <a:xfrm flipH="1">
            <a:off x="9379025" y="3054005"/>
            <a:ext cx="777444" cy="172377"/>
          </a:xfrm>
          <a:prstGeom prst="straightConnector1">
            <a:avLst/>
          </a:prstGeom>
          <a:ln w="53975">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E436F961-C8AE-C131-30AC-52A92035F516}"/>
              </a:ext>
            </a:extLst>
          </p:cNvPr>
          <p:cNvSpPr txBox="1"/>
          <p:nvPr/>
        </p:nvSpPr>
        <p:spPr>
          <a:xfrm>
            <a:off x="10095158" y="2817029"/>
            <a:ext cx="1491858" cy="646331"/>
          </a:xfrm>
          <a:prstGeom prst="rect">
            <a:avLst/>
          </a:prstGeom>
          <a:noFill/>
        </p:spPr>
        <p:txBody>
          <a:bodyPr wrap="square" rtlCol="0">
            <a:spAutoFit/>
          </a:bodyPr>
          <a:lstStyle/>
          <a:p>
            <a:r>
              <a:rPr lang="en-US" dirty="0"/>
              <a:t>Search box and results</a:t>
            </a:r>
          </a:p>
        </p:txBody>
      </p:sp>
    </p:spTree>
    <p:extLst>
      <p:ext uri="{BB962C8B-B14F-4D97-AF65-F5344CB8AC3E}">
        <p14:creationId xmlns:p14="http://schemas.microsoft.com/office/powerpoint/2010/main" val="2744564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2F87D-9B94-9487-A2E9-E66715AD4EAC}"/>
              </a:ext>
            </a:extLst>
          </p:cNvPr>
          <p:cNvSpPr>
            <a:spLocks noGrp="1"/>
          </p:cNvSpPr>
          <p:nvPr>
            <p:ph type="title"/>
          </p:nvPr>
        </p:nvSpPr>
        <p:spPr/>
        <p:txBody>
          <a:bodyPr>
            <a:normAutofit fontScale="90000"/>
          </a:bodyPr>
          <a:lstStyle/>
          <a:p>
            <a:r>
              <a:rPr lang="en-US" dirty="0"/>
              <a:t>Shiny pages: </a:t>
            </a:r>
            <a:r>
              <a:rPr lang="en-US" sz="3600" i="1" dirty="0"/>
              <a:t>Side-by-side  plots  of  cell  information  and  gene  expression</a:t>
            </a:r>
            <a:endParaRPr lang="en-US" i="1" dirty="0"/>
          </a:p>
        </p:txBody>
      </p:sp>
      <p:sp>
        <p:nvSpPr>
          <p:cNvPr id="3" name="Content Placeholder 2">
            <a:extLst>
              <a:ext uri="{FF2B5EF4-FFF2-40B4-BE49-F238E27FC236}">
                <a16:creationId xmlns:a16="http://schemas.microsoft.com/office/drawing/2014/main" id="{2B754E4C-01CC-2243-60A0-0B33E5A6A937}"/>
              </a:ext>
            </a:extLst>
          </p:cNvPr>
          <p:cNvSpPr>
            <a:spLocks noGrp="1"/>
          </p:cNvSpPr>
          <p:nvPr>
            <p:ph idx="1"/>
          </p:nvPr>
        </p:nvSpPr>
        <p:spPr>
          <a:xfrm>
            <a:off x="838199" y="2594345"/>
            <a:ext cx="10836350" cy="4082902"/>
          </a:xfrm>
          <a:solidFill>
            <a:schemeClr val="tx1">
              <a:alpha val="25000"/>
            </a:schemeClr>
          </a:solidFill>
        </p:spPr>
        <p:txBody>
          <a:bodyPr>
            <a:normAutofit fontScale="92500" lnSpcReduction="10000"/>
          </a:bodyPr>
          <a:lstStyle/>
          <a:p>
            <a:pPr marL="0" indent="0" algn="l">
              <a:buNone/>
            </a:pPr>
            <a:r>
              <a:rPr lang="en-US" sz="1800" b="0" i="0" dirty="0">
                <a:effectLst/>
                <a:latin typeface="Arial" panose="020B0604020202020204" pitchFamily="34" charset="0"/>
              </a:rPr>
              <a:t>The platform offers four distinct sub-modules that facilitate side-by-side exploration of expression profiles:</a:t>
            </a:r>
          </a:p>
          <a:p>
            <a:pPr marL="514350" indent="-514350" algn="l">
              <a:buFont typeface="+mj-lt"/>
              <a:buAutoNum type="arabicPeriod"/>
            </a:pPr>
            <a:r>
              <a:rPr lang="en-US" sz="1800" b="1" i="0" dirty="0">
                <a:effectLst/>
                <a:latin typeface="Arial" panose="020B0604020202020204" pitchFamily="34" charset="0"/>
              </a:rPr>
              <a:t>Cell Information vs. Gene Expression</a:t>
            </a:r>
            <a:r>
              <a:rPr lang="en-US" sz="1800" b="0" i="0" dirty="0">
                <a:effectLst/>
                <a:latin typeface="Arial" panose="020B0604020202020204" pitchFamily="34" charset="0"/>
              </a:rPr>
              <a:t>: This sub-module juxtaposes cell information with gene expression levels, enabling a comprehensive view of their interplay.</a:t>
            </a:r>
          </a:p>
          <a:p>
            <a:pPr marL="514350" indent="-514350" algn="l">
              <a:buFont typeface="+mj-lt"/>
              <a:buAutoNum type="arabicPeriod"/>
            </a:pPr>
            <a:r>
              <a:rPr lang="en-US" sz="1800" b="1" i="0" dirty="0">
                <a:effectLst/>
                <a:latin typeface="Arial" panose="020B0604020202020204" pitchFamily="34" charset="0"/>
              </a:rPr>
              <a:t>Cell Information vs. Cell Information</a:t>
            </a:r>
            <a:r>
              <a:rPr lang="en-US" sz="1800" b="0" i="0" dirty="0">
                <a:effectLst/>
                <a:latin typeface="Arial" panose="020B0604020202020204" pitchFamily="34" charset="0"/>
              </a:rPr>
              <a:t>: In this sub-module, cell information is compared against other cell information, allowing users to identify correlations and patterns.</a:t>
            </a:r>
          </a:p>
          <a:p>
            <a:pPr marL="514350" indent="-514350" algn="l">
              <a:buFont typeface="+mj-lt"/>
              <a:buAutoNum type="arabicPeriod"/>
            </a:pPr>
            <a:r>
              <a:rPr lang="en-US" sz="1800" b="1" i="0" dirty="0">
                <a:effectLst/>
                <a:latin typeface="Arial" panose="020B0604020202020204" pitchFamily="34" charset="0"/>
              </a:rPr>
              <a:t>Gene Expression for Different Subsets of Cells</a:t>
            </a:r>
            <a:r>
              <a:rPr lang="en-US" sz="1800" i="0" dirty="0">
                <a:effectLst/>
                <a:latin typeface="Arial" panose="020B0604020202020204" pitchFamily="34" charset="0"/>
              </a:rPr>
              <a:t>: </a:t>
            </a:r>
            <a:r>
              <a:rPr lang="en-US" sz="1800" b="0" i="0" dirty="0">
                <a:effectLst/>
                <a:latin typeface="Arial" panose="020B0604020202020204" pitchFamily="34" charset="0"/>
              </a:rPr>
              <a:t>Here, gene expression is visualized across different subsets of cells, providing insights into expression variations among specific cell groups.</a:t>
            </a:r>
          </a:p>
          <a:p>
            <a:pPr marL="514350" indent="-514350" algn="l">
              <a:buFont typeface="+mj-lt"/>
              <a:buAutoNum type="arabicPeriod"/>
            </a:pPr>
            <a:r>
              <a:rPr lang="en-US" sz="1800" b="1" i="0" dirty="0">
                <a:effectLst/>
                <a:latin typeface="Arial" panose="020B0604020202020204" pitchFamily="34" charset="0"/>
              </a:rPr>
              <a:t>Chromatin Accessibility vs. Gene Score (</a:t>
            </a:r>
            <a:r>
              <a:rPr lang="en-US" sz="1800" b="1" i="0" dirty="0" err="1">
                <a:effectLst/>
                <a:latin typeface="Arial" panose="020B0604020202020204" pitchFamily="34" charset="0"/>
              </a:rPr>
              <a:t>scATAC</a:t>
            </a:r>
            <a:r>
              <a:rPr lang="en-US" sz="1800" b="1" i="0" dirty="0">
                <a:effectLst/>
                <a:latin typeface="Arial" panose="020B0604020202020204" pitchFamily="34" charset="0"/>
              </a:rPr>
              <a:t>-seq)/Expression (</a:t>
            </a:r>
            <a:r>
              <a:rPr lang="en-US" sz="1800" b="1" i="0" dirty="0" err="1">
                <a:effectLst/>
                <a:latin typeface="Arial" panose="020B0604020202020204" pitchFamily="34" charset="0"/>
              </a:rPr>
              <a:t>Multiomics</a:t>
            </a:r>
            <a:r>
              <a:rPr lang="en-US" sz="1800" b="1" i="0" dirty="0">
                <a:effectLst/>
                <a:latin typeface="Arial" panose="020B0604020202020204" pitchFamily="34" charset="0"/>
              </a:rPr>
              <a:t> Data) </a:t>
            </a:r>
            <a:r>
              <a:rPr lang="en-US" sz="1800" b="0" i="0" dirty="0">
                <a:effectLst/>
                <a:latin typeface="Arial" panose="020B0604020202020204" pitchFamily="34" charset="0"/>
              </a:rPr>
              <a:t>: This sub-module illustrates the relationship between chromatin accessibility and gene score (for </a:t>
            </a:r>
            <a:r>
              <a:rPr lang="en-US" sz="1800" b="0" i="0" dirty="0" err="1">
                <a:effectLst/>
                <a:latin typeface="Arial" panose="020B0604020202020204" pitchFamily="34" charset="0"/>
              </a:rPr>
              <a:t>scATAC</a:t>
            </a:r>
            <a:r>
              <a:rPr lang="en-US" sz="1800" b="0" i="0" dirty="0">
                <a:effectLst/>
                <a:latin typeface="Arial" panose="020B0604020202020204" pitchFamily="34" charset="0"/>
              </a:rPr>
              <a:t>-seq) or gene expression (for </a:t>
            </a:r>
            <a:r>
              <a:rPr lang="en-US" sz="1800" b="0" i="0" dirty="0" err="1">
                <a:effectLst/>
                <a:latin typeface="Arial" panose="020B0604020202020204" pitchFamily="34" charset="0"/>
              </a:rPr>
              <a:t>multiomics</a:t>
            </a:r>
            <a:r>
              <a:rPr lang="en-US" sz="1800" b="0" i="0" dirty="0">
                <a:effectLst/>
                <a:latin typeface="Arial" panose="020B0604020202020204" pitchFamily="34" charset="0"/>
              </a:rPr>
              <a:t> data), helping to uncover connections between chromatin structure and gene activity.</a:t>
            </a:r>
          </a:p>
          <a:p>
            <a:pPr marL="0" indent="0" algn="l">
              <a:buNone/>
            </a:pPr>
            <a:r>
              <a:rPr lang="en-US" sz="1800" b="0" i="0" dirty="0">
                <a:effectLst/>
                <a:latin typeface="Arial" panose="020B0604020202020204" pitchFamily="34" charset="0"/>
              </a:rPr>
              <a:t>The sub-modules employ dot plots (default) and ridge plots for visualizing gene expression data. Users can utilize plot controls to toggle between these options. Additionally, users have the flexibility to manually set the maximum expression value, ensuring that the plots remain comparable across different genes, thus enhancing the clarity and interpretability of the results.</a:t>
            </a:r>
          </a:p>
        </p:txBody>
      </p:sp>
    </p:spTree>
    <p:extLst>
      <p:ext uri="{BB962C8B-B14F-4D97-AF65-F5344CB8AC3E}">
        <p14:creationId xmlns:p14="http://schemas.microsoft.com/office/powerpoint/2010/main" val="4238711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14217EE-9398-0CF9-5061-6A093B01CEDF}"/>
              </a:ext>
            </a:extLst>
          </p:cNvPr>
          <p:cNvPicPr>
            <a:picLocks noGrp="1" noChangeAspect="1"/>
          </p:cNvPicPr>
          <p:nvPr>
            <p:ph idx="1"/>
          </p:nvPr>
        </p:nvPicPr>
        <p:blipFill>
          <a:blip r:embed="rId2"/>
          <a:srcRect/>
          <a:stretch/>
        </p:blipFill>
        <p:spPr>
          <a:xfrm>
            <a:off x="344964" y="1988289"/>
            <a:ext cx="2329685" cy="3200400"/>
          </a:xfrm>
        </p:spPr>
      </p:pic>
      <p:pic>
        <p:nvPicPr>
          <p:cNvPr id="7" name="Picture 6">
            <a:extLst>
              <a:ext uri="{FF2B5EF4-FFF2-40B4-BE49-F238E27FC236}">
                <a16:creationId xmlns:a16="http://schemas.microsoft.com/office/drawing/2014/main" id="{F12C5C4B-D59A-7F41-0724-C6957042DED8}"/>
              </a:ext>
            </a:extLst>
          </p:cNvPr>
          <p:cNvPicPr>
            <a:picLocks noChangeAspect="1"/>
          </p:cNvPicPr>
          <p:nvPr/>
        </p:nvPicPr>
        <p:blipFill>
          <a:blip r:embed="rId3"/>
          <a:srcRect/>
          <a:stretch/>
        </p:blipFill>
        <p:spPr>
          <a:xfrm>
            <a:off x="2821949" y="1988289"/>
            <a:ext cx="2022798" cy="3200400"/>
          </a:xfrm>
          <a:prstGeom prst="rect">
            <a:avLst/>
          </a:prstGeom>
        </p:spPr>
      </p:pic>
      <p:pic>
        <p:nvPicPr>
          <p:cNvPr id="8" name="Picture 7" descr="Screens screenshot of a cell phone&#10;&#10;Description automatically generated">
            <a:extLst>
              <a:ext uri="{FF2B5EF4-FFF2-40B4-BE49-F238E27FC236}">
                <a16:creationId xmlns:a16="http://schemas.microsoft.com/office/drawing/2014/main" id="{B0043D8C-4A25-F976-258A-B424C29BD4EE}"/>
              </a:ext>
            </a:extLst>
          </p:cNvPr>
          <p:cNvPicPr>
            <a:picLocks noChangeAspect="1"/>
          </p:cNvPicPr>
          <p:nvPr/>
        </p:nvPicPr>
        <p:blipFill>
          <a:blip r:embed="rId4"/>
          <a:stretch>
            <a:fillRect/>
          </a:stretch>
        </p:blipFill>
        <p:spPr>
          <a:xfrm>
            <a:off x="4992047" y="1988289"/>
            <a:ext cx="2218055" cy="3200400"/>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BC2AFA3F-AA03-1F4A-10DE-3063B7CB2228}"/>
              </a:ext>
            </a:extLst>
          </p:cNvPr>
          <p:cNvPicPr>
            <a:picLocks noChangeAspect="1"/>
          </p:cNvPicPr>
          <p:nvPr/>
        </p:nvPicPr>
        <p:blipFill>
          <a:blip r:embed="rId3"/>
          <a:stretch>
            <a:fillRect/>
          </a:stretch>
        </p:blipFill>
        <p:spPr>
          <a:xfrm>
            <a:off x="7357402" y="1988289"/>
            <a:ext cx="2022799" cy="3200400"/>
          </a:xfrm>
          <a:prstGeom prst="rect">
            <a:avLst/>
          </a:prstGeom>
        </p:spPr>
      </p:pic>
      <p:pic>
        <p:nvPicPr>
          <p:cNvPr id="10" name="Picture 9" descr="Screens screenshot of a screenshot of a cell phone&#10;&#10;Description automatically generated">
            <a:extLst>
              <a:ext uri="{FF2B5EF4-FFF2-40B4-BE49-F238E27FC236}">
                <a16:creationId xmlns:a16="http://schemas.microsoft.com/office/drawing/2014/main" id="{2D447A2D-74BD-C417-7644-FAEB7E71497B}"/>
              </a:ext>
            </a:extLst>
          </p:cNvPr>
          <p:cNvPicPr>
            <a:picLocks noChangeAspect="1"/>
          </p:cNvPicPr>
          <p:nvPr/>
        </p:nvPicPr>
        <p:blipFill>
          <a:blip r:embed="rId5"/>
          <a:stretch>
            <a:fillRect/>
          </a:stretch>
        </p:blipFill>
        <p:spPr>
          <a:xfrm>
            <a:off x="9527501" y="1988289"/>
            <a:ext cx="2319535" cy="3200400"/>
          </a:xfrm>
          <a:prstGeom prst="rect">
            <a:avLst/>
          </a:prstGeom>
        </p:spPr>
      </p:pic>
    </p:spTree>
    <p:extLst>
      <p:ext uri="{BB962C8B-B14F-4D97-AF65-F5344CB8AC3E}">
        <p14:creationId xmlns:p14="http://schemas.microsoft.com/office/powerpoint/2010/main" val="1436655921"/>
      </p:ext>
    </p:extLst>
  </p:cSld>
  <p:clrMapOvr>
    <a:masterClrMapping/>
  </p:clrMapOvr>
</p:sld>
</file>

<file path=ppt/theme/theme1.xml><?xml version="1.0" encoding="utf-8"?>
<a:theme xmlns:a="http://schemas.openxmlformats.org/drawingml/2006/main" name="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Arial-Times New Roman">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A9BA4E7E-FA70-B349-B625-0EBE5EE93318}" vid="{CD63812C-E626-CE4C-B3E0-3322D338A76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205</TotalTime>
  <Words>1868</Words>
  <Application>Microsoft Macintosh PowerPoint</Application>
  <PresentationFormat>Widescreen</PresentationFormat>
  <Paragraphs>143</Paragraphs>
  <Slides>21</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SF Pro Text</vt:lpstr>
      <vt:lpstr>Arial</vt:lpstr>
      <vt:lpstr>Calibri</vt:lpstr>
      <vt:lpstr>Helvetica</vt:lpstr>
      <vt:lpstr>Times New Roman</vt:lpstr>
      <vt:lpstr>Office Theme</vt:lpstr>
      <vt:lpstr>scRNAseqApp An Interactive Visualization Resource for single-cell RNA-seq and ATAC-seq</vt:lpstr>
      <vt:lpstr>Install the workshop pkg</vt:lpstr>
      <vt:lpstr>Available R/Bioconductor tools for interactive scRNA/ATAC-Seq data visualization</vt:lpstr>
      <vt:lpstr>Why scRNAseqApp</vt:lpstr>
      <vt:lpstr>Key features of scRNAseqApp </vt:lpstr>
      <vt:lpstr>Shiny pages: Home page</vt:lpstr>
      <vt:lpstr>PowerPoint Presentation</vt:lpstr>
      <vt:lpstr>Shiny pages: Side-by-side  plots  of  cell  information  and  gene  expression</vt:lpstr>
      <vt:lpstr>PowerPoint Presentation</vt:lpstr>
      <vt:lpstr>Shiny pages: Co-expression plots</vt:lpstr>
      <vt:lpstr>PowerPoint Presentation</vt:lpstr>
      <vt:lpstr>Shiny pages: Statistical plots</vt:lpstr>
      <vt:lpstr>PowerPoint Presentation</vt:lpstr>
      <vt:lpstr>Shiny pages: Explorer for multiple combination plots</vt:lpstr>
      <vt:lpstr>PowerPoint Presentation</vt:lpstr>
      <vt:lpstr>Function: createDataSet</vt:lpstr>
      <vt:lpstr>Function: createDataSet</vt:lpstr>
      <vt:lpstr>Function: scRNAseqApp</vt:lpstr>
      <vt:lpstr>Go To Vignettes</vt:lpstr>
      <vt:lpstr>scRNAseqApp</vt:lpstr>
      <vt:lpstr>Acknowledgement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scRNAseqApp</dc:title>
  <dc:creator>Jianhong Ou, Ph.D.</dc:creator>
  <cp:lastModifiedBy>Jianhong Ou, Ph.D.</cp:lastModifiedBy>
  <cp:revision>10</cp:revision>
  <dcterms:created xsi:type="dcterms:W3CDTF">2023-07-26T20:25:58Z</dcterms:created>
  <dcterms:modified xsi:type="dcterms:W3CDTF">2023-07-26T23:51:52Z</dcterms:modified>
</cp:coreProperties>
</file>

<file path=docProps/thumbnail.jpeg>
</file>